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9"/>
  </p:notesMasterIdLst>
  <p:handoutMasterIdLst>
    <p:handoutMasterId r:id="rId10"/>
  </p:handoutMasterIdLst>
  <p:sldIdLst>
    <p:sldId id="256" r:id="rId5"/>
    <p:sldId id="257" r:id="rId6"/>
    <p:sldId id="263" r:id="rId7"/>
    <p:sldId id="262" r:id="rId8"/>
  </p:sldIdLst>
  <p:sldSz cx="9144000" cy="6858000" type="screen4x3"/>
  <p:notesSz cx="9774238" cy="672465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Feuil1!$B$1</c:f>
              <c:strCache>
                <c:ptCount val="1"/>
                <c:pt idx="0">
                  <c:v>Ventes</c:v>
                </c:pt>
              </c:strCache>
            </c:strRef>
          </c:tx>
          <c:spPr>
            <a:solidFill>
              <a:schemeClr val="accent5">
                <a:lumMod val="90000"/>
              </a:schemeClr>
            </a:solidFill>
          </c:spPr>
          <c:explosion val="20"/>
          <c:dPt>
            <c:idx val="0"/>
            <c:bubble3D val="0"/>
            <c:spPr>
              <a:solidFill>
                <a:schemeClr val="accent1"/>
              </a:solidFill>
            </c:spPr>
          </c:dPt>
          <c:dPt>
            <c:idx val="2"/>
            <c:bubble3D val="0"/>
            <c:explosion val="29"/>
          </c:dPt>
          <c:dPt>
            <c:idx val="3"/>
            <c:bubble3D val="0"/>
            <c:explosion val="28"/>
          </c:dPt>
          <c:dPt>
            <c:idx val="4"/>
            <c:bubble3D val="0"/>
            <c:explosion val="28"/>
          </c:dPt>
          <c:dPt>
            <c:idx val="5"/>
            <c:bubble3D val="0"/>
            <c:explosion val="26"/>
          </c:dPt>
          <c:dLbls>
            <c:dLbl>
              <c:idx val="0"/>
              <c:layout>
                <c:manualLayout>
                  <c:x val="-0.17642132590049778"/>
                  <c:y val="0.14525733031703933"/>
                </c:manualLayout>
              </c:layout>
              <c:dLblPos val="bestFit"/>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0.14526655969308613"/>
                  <c:y val="-0.14733244676774038"/>
                </c:manualLayout>
              </c:layout>
              <c:tx>
                <c:rich>
                  <a:bodyPr wrap="square" lIns="38100" tIns="19050" rIns="38100" bIns="19050" anchor="ctr">
                    <a:noAutofit/>
                  </a:bodyPr>
                  <a:lstStyle/>
                  <a:p>
                    <a:pPr>
                      <a:defRPr sz="1600"/>
                    </a:pPr>
                    <a:r>
                      <a:rPr lang="en-US" sz="1600" dirty="0" err="1"/>
                      <a:t>Dotations</a:t>
                    </a:r>
                    <a:r>
                      <a:rPr lang="en-US" sz="1600" dirty="0"/>
                      <a:t> aux </a:t>
                    </a:r>
                    <a:r>
                      <a:rPr lang="en-US" sz="1600" dirty="0" err="1"/>
                      <a:t>amortissements</a:t>
                    </a:r>
                    <a:endParaRPr lang="en-US" sz="1600" dirty="0"/>
                  </a:p>
                </c:rich>
              </c:tx>
              <c:spPr>
                <a:noFill/>
                <a:ln>
                  <a:noFill/>
                </a:ln>
                <a:effectLst/>
              </c:spPr>
              <c:dLblPos val="bestFit"/>
              <c:showLegendKey val="0"/>
              <c:showVal val="0"/>
              <c:showCatName val="1"/>
              <c:showSerName val="0"/>
              <c:showPercent val="0"/>
              <c:showBubbleSize val="0"/>
              <c:extLst>
                <c:ext xmlns:c15="http://schemas.microsoft.com/office/drawing/2012/chart" uri="{CE6537A1-D6FC-4f65-9D91-7224C49458BB}">
                  <c15:layout>
                    <c:manualLayout>
                      <c:w val="0.25172800771784853"/>
                      <c:h val="0.18119772858172131"/>
                    </c:manualLayout>
                  </c15:layout>
                </c:ext>
              </c:extLst>
            </c:dLbl>
            <c:dLbl>
              <c:idx val="2"/>
              <c:layout>
                <c:manualLayout>
                  <c:x val="0.13442177310819192"/>
                  <c:y val="-0.10198415131692767"/>
                </c:manualLayout>
              </c:layout>
              <c:tx>
                <c:rich>
                  <a:bodyPr/>
                  <a:lstStyle/>
                  <a:p>
                    <a:r>
                      <a:rPr lang="en-US" sz="1200" dirty="0"/>
                      <a:t>Plus values </a:t>
                    </a:r>
                    <a:r>
                      <a:rPr lang="en-US" sz="1200" dirty="0" err="1"/>
                      <a:t>professionnelles</a:t>
                    </a:r>
                    <a:endParaRPr lang="en-US" sz="1200" dirty="0"/>
                  </a:p>
                </c:rich>
              </c:tx>
              <c:dLblPos val="bestFit"/>
              <c:showLegendKey val="0"/>
              <c:showVal val="0"/>
              <c:showCatName val="1"/>
              <c:showSerName val="0"/>
              <c:showPercent val="0"/>
              <c:showBubbleSize val="0"/>
              <c:extLst>
                <c:ext xmlns:c15="http://schemas.microsoft.com/office/drawing/2012/chart" uri="{CE6537A1-D6FC-4f65-9D91-7224C49458BB}">
                  <c15:layout/>
                </c:ext>
              </c:extLst>
            </c:dLbl>
            <c:dLbl>
              <c:idx val="3"/>
              <c:layout>
                <c:manualLayout>
                  <c:x val="0.19806079915171171"/>
                  <c:y val="-0.10874015342804146"/>
                </c:manualLayout>
              </c:layout>
              <c:tx>
                <c:rich>
                  <a:bodyPr/>
                  <a:lstStyle/>
                  <a:p>
                    <a:r>
                      <a:rPr lang="en-US" sz="1200" dirty="0"/>
                      <a:t>Charges </a:t>
                    </a:r>
                    <a:r>
                      <a:rPr lang="en-US" sz="1200" dirty="0" err="1"/>
                      <a:t>sociales</a:t>
                    </a:r>
                    <a:r>
                      <a:rPr lang="en-US" sz="1200" dirty="0"/>
                      <a:t> </a:t>
                    </a:r>
                    <a:r>
                      <a:rPr lang="en-US" sz="1200" dirty="0" err="1"/>
                      <a:t>facultatives</a:t>
                    </a:r>
                    <a:endParaRPr lang="en-US" sz="1200" dirty="0"/>
                  </a:p>
                </c:rich>
              </c:tx>
              <c:dLblPos val="bestFi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0.13912958335149822"/>
                  <c:y val="6.953097796689167E-3"/>
                </c:manualLayout>
              </c:layout>
              <c:spPr/>
              <c:txPr>
                <a:bodyPr/>
                <a:lstStyle/>
                <a:p>
                  <a:pPr>
                    <a:defRPr sz="1600"/>
                  </a:pPr>
                  <a:endParaRPr lang="fr-FR"/>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5"/>
              <c:layout>
                <c:manualLayout>
                  <c:x val="0.19291527383033391"/>
                  <c:y val="6.1424459793575109E-2"/>
                </c:manualLayout>
              </c:layout>
              <c:tx>
                <c:rich>
                  <a:bodyPr/>
                  <a:lstStyle/>
                  <a:p>
                    <a:r>
                      <a:rPr lang="en-US" sz="1600" dirty="0" err="1" smtClean="0"/>
                      <a:t>Prélèvements</a:t>
                    </a:r>
                    <a:r>
                      <a:rPr lang="en-US" sz="1600" dirty="0" smtClean="0"/>
                      <a:t> </a:t>
                    </a:r>
                    <a:r>
                      <a:rPr lang="en-US" sz="1600" dirty="0" err="1" smtClean="0"/>
                      <a:t>personnels</a:t>
                    </a:r>
                    <a:r>
                      <a:rPr lang="en-US" sz="1600" dirty="0" smtClean="0"/>
                      <a:t> hors </a:t>
                    </a:r>
                    <a:r>
                      <a:rPr lang="en-US" sz="1600" dirty="0" err="1" smtClean="0"/>
                      <a:t>rémunérations</a:t>
                    </a:r>
                    <a:endParaRPr lang="en-US" sz="1600" dirty="0"/>
                  </a:p>
                </c:rich>
              </c:tx>
              <c:dLblPos val="bestFit"/>
              <c:showLegendKey val="0"/>
              <c:showVal val="0"/>
              <c:showCatName val="1"/>
              <c:showSerName val="0"/>
              <c:showPercent val="0"/>
              <c:showBubbleSize val="0"/>
              <c:extLst>
                <c:ext xmlns:c15="http://schemas.microsoft.com/office/drawing/2012/chart" uri="{CE6537A1-D6FC-4f65-9D91-7224C49458BB}">
                  <c15:layout>
                    <c:manualLayout>
                      <c:w val="0.24229568725837777"/>
                      <c:h val="0.34991464661838545"/>
                    </c:manualLayout>
                  </c15:layout>
                </c:ext>
              </c:extLst>
            </c:dLbl>
            <c:spPr>
              <a:noFill/>
              <a:ln>
                <a:noFill/>
              </a:ln>
              <a:effectLst/>
            </c:spPr>
            <c:txPr>
              <a:bodyPr wrap="square" lIns="38100" tIns="19050" rIns="38100" bIns="19050" anchor="ctr">
                <a:spAutoFit/>
              </a:bodyPr>
              <a:lstStyle/>
              <a:p>
                <a:pPr>
                  <a:defRPr sz="1600"/>
                </a:pPr>
                <a:endParaRPr lang="fr-FR"/>
              </a:p>
            </c:txPr>
            <c:dLblPos val="ctr"/>
            <c:showLegendKey val="0"/>
            <c:showVal val="0"/>
            <c:showCatName val="1"/>
            <c:showSerName val="0"/>
            <c:showPercent val="0"/>
            <c:showBubbleSize val="0"/>
            <c:showLeaderLines val="1"/>
            <c:extLst>
              <c:ext xmlns:c15="http://schemas.microsoft.com/office/drawing/2012/chart" uri="{CE6537A1-D6FC-4f65-9D91-7224C49458BB}"/>
            </c:extLst>
          </c:dLbls>
          <c:cat>
            <c:strRef>
              <c:f>Feuil1!$A$2:$A$7</c:f>
              <c:strCache>
                <c:ptCount val="6"/>
                <c:pt idx="0">
                  <c:v>Résultat comptable</c:v>
                </c:pt>
                <c:pt idx="1">
                  <c:v>Dotations aux amortissements</c:v>
                </c:pt>
                <c:pt idx="2">
                  <c:v>Plus values professionnelles</c:v>
                </c:pt>
                <c:pt idx="3">
                  <c:v>Charges sociales facultatives</c:v>
                </c:pt>
                <c:pt idx="4">
                  <c:v>Autres</c:v>
                </c:pt>
                <c:pt idx="5">
                  <c:v>Prélèvements personnels hors rémunération</c:v>
                </c:pt>
              </c:strCache>
            </c:strRef>
          </c:cat>
          <c:val>
            <c:numRef>
              <c:f>Feuil1!$B$2:$B$7</c:f>
              <c:numCache>
                <c:formatCode>General</c:formatCode>
                <c:ptCount val="6"/>
                <c:pt idx="0">
                  <c:v>30</c:v>
                </c:pt>
                <c:pt idx="1">
                  <c:v>30</c:v>
                </c:pt>
                <c:pt idx="2">
                  <c:v>5</c:v>
                </c:pt>
                <c:pt idx="3">
                  <c:v>5</c:v>
                </c:pt>
                <c:pt idx="4">
                  <c:v>10</c:v>
                </c:pt>
                <c:pt idx="5">
                  <c:v>20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03AE9F-4C72-4229-B19C-E44417FD1542}" type="doc">
      <dgm:prSet loTypeId="urn:microsoft.com/office/officeart/2005/8/layout/arrow2" loCatId="process" qsTypeId="urn:microsoft.com/office/officeart/2005/8/quickstyle/3d1" qsCatId="3D" csTypeId="urn:microsoft.com/office/officeart/2005/8/colors/accent1_2" csCatId="accent1" phldr="1"/>
      <dgm:spPr/>
    </dgm:pt>
    <dgm:pt modelId="{97ECF15E-3396-4EA8-9DAC-724C86C1E027}">
      <dgm:prSet phldrT="[Texte]" custT="1"/>
      <dgm:spPr/>
      <dgm:t>
        <a:bodyPr/>
        <a:lstStyle/>
        <a:p>
          <a:r>
            <a:rPr lang="fr-FR" sz="1600" b="0" cap="none" spc="0" dirty="0" smtClean="0">
              <a:ln w="0"/>
              <a:solidFill>
                <a:schemeClr val="tx1"/>
              </a:solidFill>
              <a:effectLst>
                <a:outerShdw blurRad="38100" dist="19050" dir="2700000" algn="tl" rotWithShape="0">
                  <a:schemeClr val="dk1">
                    <a:alpha val="40000"/>
                  </a:schemeClr>
                </a:outerShdw>
              </a:effectLst>
            </a:rPr>
            <a:t>Cellule d’orientation vers mon référent</a:t>
          </a:r>
          <a:endParaRPr lang="fr-FR" sz="1600" b="0" cap="none" spc="0" dirty="0">
            <a:ln w="0"/>
            <a:solidFill>
              <a:schemeClr val="tx1"/>
            </a:solidFill>
            <a:effectLst>
              <a:outerShdw blurRad="38100" dist="19050" dir="2700000" algn="tl" rotWithShape="0">
                <a:schemeClr val="dk1">
                  <a:alpha val="40000"/>
                </a:schemeClr>
              </a:outerShdw>
            </a:effectLst>
          </a:endParaRPr>
        </a:p>
      </dgm:t>
    </dgm:pt>
    <dgm:pt modelId="{A31782C9-B8D4-4412-AB01-B4E5B95644D9}" type="parTrans" cxnId="{E5CD1B0C-21F7-4B4F-A285-58BAB0DD9B12}">
      <dgm:prSet/>
      <dgm:spPr/>
      <dgm:t>
        <a:bodyPr/>
        <a:lstStyle/>
        <a:p>
          <a:endParaRPr lang="fr-FR" sz="1600" b="0" cap="none" spc="0">
            <a:ln w="0"/>
            <a:solidFill>
              <a:schemeClr val="tx1"/>
            </a:solidFill>
            <a:effectLst>
              <a:outerShdw blurRad="38100" dist="19050" dir="2700000" algn="tl" rotWithShape="0">
                <a:schemeClr val="dk1">
                  <a:alpha val="40000"/>
                </a:schemeClr>
              </a:outerShdw>
            </a:effectLst>
          </a:endParaRPr>
        </a:p>
      </dgm:t>
    </dgm:pt>
    <dgm:pt modelId="{D2AF4A8D-2AF5-489B-B968-520EE3C618D3}" type="sibTrans" cxnId="{E5CD1B0C-21F7-4B4F-A285-58BAB0DD9B12}">
      <dgm:prSet/>
      <dgm:spPr/>
      <dgm:t>
        <a:bodyPr/>
        <a:lstStyle/>
        <a:p>
          <a:endParaRPr lang="fr-FR" sz="1600" b="0" cap="none" spc="0">
            <a:ln w="0"/>
            <a:solidFill>
              <a:schemeClr val="tx1"/>
            </a:solidFill>
            <a:effectLst>
              <a:outerShdw blurRad="38100" dist="19050" dir="2700000" algn="tl" rotWithShape="0">
                <a:schemeClr val="dk1">
                  <a:alpha val="40000"/>
                </a:schemeClr>
              </a:outerShdw>
            </a:effectLst>
          </a:endParaRPr>
        </a:p>
      </dgm:t>
    </dgm:pt>
    <dgm:pt modelId="{6D4CCD9C-D71F-4074-A823-A5EA3F45A44C}">
      <dgm:prSet phldrT="[Texte]" custT="1"/>
      <dgm:spPr/>
      <dgm:t>
        <a:bodyPr/>
        <a:lstStyle/>
        <a:p>
          <a:r>
            <a:rPr lang="fr-FR" sz="1600" b="0" cap="none" spc="0" dirty="0" smtClean="0">
              <a:ln w="0"/>
              <a:solidFill>
                <a:schemeClr val="tx1"/>
              </a:solidFill>
              <a:effectLst>
                <a:outerShdw blurRad="38100" dist="19050" dir="2700000" algn="tl" rotWithShape="0">
                  <a:schemeClr val="dk1">
                    <a:alpha val="40000"/>
                  </a:schemeClr>
                </a:outerShdw>
              </a:effectLst>
            </a:rPr>
            <a:t>Diagnostic de mon projet ou de mon entreprise</a:t>
          </a:r>
          <a:endParaRPr lang="fr-FR" sz="1600" b="0" cap="none" spc="0" dirty="0">
            <a:ln w="0"/>
            <a:solidFill>
              <a:schemeClr val="tx1"/>
            </a:solidFill>
            <a:effectLst>
              <a:outerShdw blurRad="38100" dist="19050" dir="2700000" algn="tl" rotWithShape="0">
                <a:schemeClr val="dk1">
                  <a:alpha val="40000"/>
                </a:schemeClr>
              </a:outerShdw>
            </a:effectLst>
          </a:endParaRPr>
        </a:p>
      </dgm:t>
    </dgm:pt>
    <dgm:pt modelId="{DE9F0CA0-027B-4D47-A236-8534E534830A}" type="parTrans" cxnId="{BC53E68B-183C-4993-882E-2EB0E64D4E4F}">
      <dgm:prSet/>
      <dgm:spPr/>
      <dgm:t>
        <a:bodyPr/>
        <a:lstStyle/>
        <a:p>
          <a:endParaRPr lang="fr-FR" sz="1600" b="0" cap="none" spc="0">
            <a:ln w="0"/>
            <a:solidFill>
              <a:schemeClr val="tx1"/>
            </a:solidFill>
            <a:effectLst>
              <a:outerShdw blurRad="38100" dist="19050" dir="2700000" algn="tl" rotWithShape="0">
                <a:schemeClr val="dk1">
                  <a:alpha val="40000"/>
                </a:schemeClr>
              </a:outerShdw>
            </a:effectLst>
          </a:endParaRPr>
        </a:p>
      </dgm:t>
    </dgm:pt>
    <dgm:pt modelId="{55B7EC80-F008-42F6-AF74-78795939856A}" type="sibTrans" cxnId="{BC53E68B-183C-4993-882E-2EB0E64D4E4F}">
      <dgm:prSet/>
      <dgm:spPr/>
      <dgm:t>
        <a:bodyPr/>
        <a:lstStyle/>
        <a:p>
          <a:endParaRPr lang="fr-FR" sz="1600" b="0" cap="none" spc="0">
            <a:ln w="0"/>
            <a:solidFill>
              <a:schemeClr val="tx1"/>
            </a:solidFill>
            <a:effectLst>
              <a:outerShdw blurRad="38100" dist="19050" dir="2700000" algn="tl" rotWithShape="0">
                <a:schemeClr val="dk1">
                  <a:alpha val="40000"/>
                </a:schemeClr>
              </a:outerShdw>
            </a:effectLst>
          </a:endParaRPr>
        </a:p>
      </dgm:t>
    </dgm:pt>
    <dgm:pt modelId="{24294B44-C75D-4F04-8D46-F0493E72A4FE}">
      <dgm:prSet phldrT="[Texte]" custT="1"/>
      <dgm:spPr/>
      <dgm:t>
        <a:bodyPr/>
        <a:lstStyle/>
        <a:p>
          <a:r>
            <a:rPr lang="fr-FR" sz="1400" b="0" cap="none" spc="0" dirty="0" smtClean="0">
              <a:ln w="0"/>
              <a:solidFill>
                <a:schemeClr val="tx1"/>
              </a:solidFill>
              <a:effectLst>
                <a:outerShdw blurRad="38100" dist="19050" dir="2700000" algn="tl" rotWithShape="0">
                  <a:schemeClr val="dk1">
                    <a:alpha val="40000"/>
                  </a:schemeClr>
                </a:outerShdw>
              </a:effectLst>
            </a:rPr>
            <a:t>Accompagnement sur la réalisation de mon projet ou dans le développement de mon entreprise</a:t>
          </a:r>
          <a:endParaRPr lang="fr-FR" sz="1400" b="0" cap="none" spc="0" dirty="0">
            <a:ln w="0"/>
            <a:solidFill>
              <a:schemeClr val="tx1"/>
            </a:solidFill>
            <a:effectLst>
              <a:outerShdw blurRad="38100" dist="19050" dir="2700000" algn="tl" rotWithShape="0">
                <a:schemeClr val="dk1">
                  <a:alpha val="40000"/>
                </a:schemeClr>
              </a:outerShdw>
            </a:effectLst>
          </a:endParaRPr>
        </a:p>
      </dgm:t>
    </dgm:pt>
    <dgm:pt modelId="{7C16ED85-60F8-4643-BAA6-65E02F1D4550}" type="parTrans" cxnId="{735BB2E8-70CF-411B-AB39-7CC4EE833271}">
      <dgm:prSet/>
      <dgm:spPr/>
      <dgm:t>
        <a:bodyPr/>
        <a:lstStyle/>
        <a:p>
          <a:endParaRPr lang="fr-FR" sz="1600" b="0" cap="none" spc="0">
            <a:ln w="0"/>
            <a:solidFill>
              <a:schemeClr val="tx1"/>
            </a:solidFill>
            <a:effectLst>
              <a:outerShdw blurRad="38100" dist="19050" dir="2700000" algn="tl" rotWithShape="0">
                <a:schemeClr val="dk1">
                  <a:alpha val="40000"/>
                </a:schemeClr>
              </a:outerShdw>
            </a:effectLst>
          </a:endParaRPr>
        </a:p>
      </dgm:t>
    </dgm:pt>
    <dgm:pt modelId="{BE391A6C-5CD3-447A-9EA9-556B22A38E40}" type="sibTrans" cxnId="{735BB2E8-70CF-411B-AB39-7CC4EE833271}">
      <dgm:prSet/>
      <dgm:spPr/>
      <dgm:t>
        <a:bodyPr/>
        <a:lstStyle/>
        <a:p>
          <a:endParaRPr lang="fr-FR" sz="1600" b="0" cap="none" spc="0">
            <a:ln w="0"/>
            <a:solidFill>
              <a:schemeClr val="tx1"/>
            </a:solidFill>
            <a:effectLst>
              <a:outerShdw blurRad="38100" dist="19050" dir="2700000" algn="tl" rotWithShape="0">
                <a:schemeClr val="dk1">
                  <a:alpha val="40000"/>
                </a:schemeClr>
              </a:outerShdw>
            </a:effectLst>
          </a:endParaRPr>
        </a:p>
      </dgm:t>
    </dgm:pt>
    <dgm:pt modelId="{B5C58203-57E4-4D0A-80A5-96F2B5791E69}">
      <dgm:prSet phldrT="[Texte]" custT="1"/>
      <dgm:spPr/>
      <dgm:t>
        <a:bodyPr/>
        <a:lstStyle/>
        <a:p>
          <a:r>
            <a:rPr lang="fr-FR" sz="1600" b="0" cap="none" spc="0" dirty="0" smtClean="0">
              <a:ln w="0"/>
              <a:solidFill>
                <a:schemeClr val="tx1"/>
              </a:solidFill>
              <a:effectLst>
                <a:outerShdw blurRad="38100" dist="19050" dir="2700000" algn="tl" rotWithShape="0">
                  <a:schemeClr val="dk1">
                    <a:alpha val="40000"/>
                  </a:schemeClr>
                </a:outerShdw>
              </a:effectLst>
            </a:rPr>
            <a:t>Sortie du RSA </a:t>
          </a:r>
        </a:p>
        <a:p>
          <a:r>
            <a:rPr lang="fr-FR" sz="1600" b="0" cap="none" spc="0" dirty="0" smtClean="0">
              <a:ln w="0"/>
              <a:solidFill>
                <a:schemeClr val="tx1"/>
              </a:solidFill>
              <a:effectLst>
                <a:outerShdw blurRad="38100" dist="19050" dir="2700000" algn="tl" rotWithShape="0">
                  <a:schemeClr val="dk1">
                    <a:alpha val="40000"/>
                  </a:schemeClr>
                </a:outerShdw>
              </a:effectLst>
            </a:rPr>
            <a:t>ou </a:t>
          </a:r>
        </a:p>
        <a:p>
          <a:r>
            <a:rPr lang="fr-FR" sz="1600" b="0" cap="none" spc="0" dirty="0" smtClean="0">
              <a:ln w="0"/>
              <a:solidFill>
                <a:schemeClr val="tx1"/>
              </a:solidFill>
              <a:effectLst>
                <a:outerShdw blurRad="38100" dist="19050" dir="2700000" algn="tl" rotWithShape="0">
                  <a:schemeClr val="dk1">
                    <a:alpha val="40000"/>
                  </a:schemeClr>
                </a:outerShdw>
              </a:effectLst>
            </a:rPr>
            <a:t>réorientation vers un autre parcours d’insertion</a:t>
          </a:r>
          <a:endParaRPr lang="fr-FR" sz="1600" b="0" cap="none" spc="0" dirty="0">
            <a:ln w="0"/>
            <a:solidFill>
              <a:schemeClr val="tx1"/>
            </a:solidFill>
            <a:effectLst>
              <a:outerShdw blurRad="38100" dist="19050" dir="2700000" algn="tl" rotWithShape="0">
                <a:schemeClr val="dk1">
                  <a:alpha val="40000"/>
                </a:schemeClr>
              </a:outerShdw>
            </a:effectLst>
          </a:endParaRPr>
        </a:p>
      </dgm:t>
    </dgm:pt>
    <dgm:pt modelId="{40117042-053C-4376-9BEF-7D1729FC6FE7}" type="parTrans" cxnId="{766DC358-4F41-48B1-BAAD-21DF5BE7C9CB}">
      <dgm:prSet/>
      <dgm:spPr/>
      <dgm:t>
        <a:bodyPr/>
        <a:lstStyle/>
        <a:p>
          <a:endParaRPr lang="fr-FR" b="0" cap="none" spc="0">
            <a:ln w="0"/>
            <a:solidFill>
              <a:schemeClr val="tx1"/>
            </a:solidFill>
            <a:effectLst>
              <a:outerShdw blurRad="38100" dist="19050" dir="2700000" algn="tl" rotWithShape="0">
                <a:schemeClr val="dk1">
                  <a:alpha val="40000"/>
                </a:schemeClr>
              </a:outerShdw>
            </a:effectLst>
          </a:endParaRPr>
        </a:p>
      </dgm:t>
    </dgm:pt>
    <dgm:pt modelId="{BD0A8CF3-3D7E-4920-8546-F0F376C43506}" type="sibTrans" cxnId="{766DC358-4F41-48B1-BAAD-21DF5BE7C9CB}">
      <dgm:prSet/>
      <dgm:spPr/>
      <dgm:t>
        <a:bodyPr/>
        <a:lstStyle/>
        <a:p>
          <a:endParaRPr lang="fr-FR" b="0" cap="none" spc="0">
            <a:ln w="0"/>
            <a:solidFill>
              <a:schemeClr val="tx1"/>
            </a:solidFill>
            <a:effectLst>
              <a:outerShdw blurRad="38100" dist="19050" dir="2700000" algn="tl" rotWithShape="0">
                <a:schemeClr val="dk1">
                  <a:alpha val="40000"/>
                </a:schemeClr>
              </a:outerShdw>
            </a:effectLst>
          </a:endParaRPr>
        </a:p>
      </dgm:t>
    </dgm:pt>
    <dgm:pt modelId="{4C06EFB4-01CD-4C41-A078-6B2E456DCF66}" type="pres">
      <dgm:prSet presAssocID="{B403AE9F-4C72-4229-B19C-E44417FD1542}" presName="arrowDiagram" presStyleCnt="0">
        <dgm:presLayoutVars>
          <dgm:chMax val="5"/>
          <dgm:dir/>
          <dgm:resizeHandles val="exact"/>
        </dgm:presLayoutVars>
      </dgm:prSet>
      <dgm:spPr/>
    </dgm:pt>
    <dgm:pt modelId="{98206872-1B60-4748-8AAF-5361BD2AB17F}" type="pres">
      <dgm:prSet presAssocID="{B403AE9F-4C72-4229-B19C-E44417FD1542}" presName="arrow" presStyleLbl="bgShp" presStyleIdx="0" presStyleCnt="1" custScaleX="92707" custScaleY="90904" custLinFactNeighborX="-811" custLinFactNeighborY="2515"/>
      <dgm:spPr>
        <a:solidFill>
          <a:srgbClr val="00B0F0">
            <a:alpha val="62000"/>
          </a:srgbClr>
        </a:solidFill>
        <a:ln>
          <a:noFill/>
        </a:ln>
      </dgm:spPr>
    </dgm:pt>
    <dgm:pt modelId="{E1671736-B56E-488F-9424-489DA843DF56}" type="pres">
      <dgm:prSet presAssocID="{B403AE9F-4C72-4229-B19C-E44417FD1542}" presName="arrowDiagram4" presStyleCnt="0"/>
      <dgm:spPr/>
    </dgm:pt>
    <dgm:pt modelId="{22451FC1-43D9-45EE-8D84-47E088049CEB}" type="pres">
      <dgm:prSet presAssocID="{97ECF15E-3396-4EA8-9DAC-724C86C1E027}" presName="bullet4a" presStyleLbl="node1" presStyleIdx="0" presStyleCnt="4" custLinFactX="-100000" custLinFactY="194458" custLinFactNeighborX="-134423" custLinFactNeighborY="200000"/>
      <dgm:spPr/>
      <dgm:t>
        <a:bodyPr/>
        <a:lstStyle/>
        <a:p>
          <a:endParaRPr lang="fr-FR"/>
        </a:p>
      </dgm:t>
    </dgm:pt>
    <dgm:pt modelId="{162CE74B-C3C9-4F5A-A995-C19C5E60B183}" type="pres">
      <dgm:prSet presAssocID="{97ECF15E-3396-4EA8-9DAC-724C86C1E027}" presName="textBox4a" presStyleLbl="revTx" presStyleIdx="0" presStyleCnt="4" custScaleY="73670" custLinFactNeighborX="-31103" custLinFactNeighborY="-27044">
        <dgm:presLayoutVars>
          <dgm:bulletEnabled val="1"/>
        </dgm:presLayoutVars>
      </dgm:prSet>
      <dgm:spPr/>
      <dgm:t>
        <a:bodyPr/>
        <a:lstStyle/>
        <a:p>
          <a:endParaRPr lang="fr-FR"/>
        </a:p>
      </dgm:t>
    </dgm:pt>
    <dgm:pt modelId="{2DB349B3-17C9-482D-AC5E-2541CF7AB2A5}" type="pres">
      <dgm:prSet presAssocID="{6D4CCD9C-D71F-4074-A823-A5EA3F45A44C}" presName="bullet4b" presStyleLbl="node1" presStyleIdx="1" presStyleCnt="4" custLinFactX="-35226" custLinFactY="34005" custLinFactNeighborX="-100000" custLinFactNeighborY="100000"/>
      <dgm:spPr/>
    </dgm:pt>
    <dgm:pt modelId="{DF5262D9-49A8-4BCA-99FA-39954AF4FB9B}" type="pres">
      <dgm:prSet presAssocID="{6D4CCD9C-D71F-4074-A823-A5EA3F45A44C}" presName="textBox4b" presStyleLbl="revTx" presStyleIdx="1" presStyleCnt="4" custScaleY="30715" custLinFactNeighborX="-23686" custLinFactNeighborY="-45968">
        <dgm:presLayoutVars>
          <dgm:bulletEnabled val="1"/>
        </dgm:presLayoutVars>
      </dgm:prSet>
      <dgm:spPr/>
      <dgm:t>
        <a:bodyPr/>
        <a:lstStyle/>
        <a:p>
          <a:endParaRPr lang="fr-FR"/>
        </a:p>
      </dgm:t>
    </dgm:pt>
    <dgm:pt modelId="{276F8566-53E7-497B-89E2-6532C4019403}" type="pres">
      <dgm:prSet presAssocID="{24294B44-C75D-4F04-8D46-F0493E72A4FE}" presName="bullet4c" presStyleLbl="node1" presStyleIdx="2" presStyleCnt="4" custLinFactNeighborX="-18837" custLinFactNeighborY="47194"/>
      <dgm:spPr/>
    </dgm:pt>
    <dgm:pt modelId="{B2BFB297-49A7-43B8-9E53-776B72622D00}" type="pres">
      <dgm:prSet presAssocID="{24294B44-C75D-4F04-8D46-F0493E72A4FE}" presName="textBox4c" presStyleLbl="revTx" presStyleIdx="2" presStyleCnt="4" custScaleY="36372" custLinFactNeighborX="-1914" custLinFactNeighborY="-46908">
        <dgm:presLayoutVars>
          <dgm:bulletEnabled val="1"/>
        </dgm:presLayoutVars>
      </dgm:prSet>
      <dgm:spPr/>
      <dgm:t>
        <a:bodyPr/>
        <a:lstStyle/>
        <a:p>
          <a:endParaRPr lang="fr-FR"/>
        </a:p>
      </dgm:t>
    </dgm:pt>
    <dgm:pt modelId="{28C46741-C91A-4648-A191-A60CCE459CA9}" type="pres">
      <dgm:prSet presAssocID="{B5C58203-57E4-4D0A-80A5-96F2B5791E69}" presName="bullet4d" presStyleLbl="node1" presStyleIdx="3" presStyleCnt="4" custLinFactNeighborX="45566" custLinFactNeighborY="20765"/>
      <dgm:spPr/>
    </dgm:pt>
    <dgm:pt modelId="{2ECAD1F6-EC50-4553-B598-D5526449F29F}" type="pres">
      <dgm:prSet presAssocID="{B5C58203-57E4-4D0A-80A5-96F2B5791E69}" presName="textBox4d" presStyleLbl="revTx" presStyleIdx="3" presStyleCnt="4" custAng="0" custScaleY="35347" custLinFactNeighborX="17767" custLinFactNeighborY="-46747">
        <dgm:presLayoutVars>
          <dgm:bulletEnabled val="1"/>
        </dgm:presLayoutVars>
      </dgm:prSet>
      <dgm:spPr/>
      <dgm:t>
        <a:bodyPr/>
        <a:lstStyle/>
        <a:p>
          <a:endParaRPr lang="fr-FR"/>
        </a:p>
      </dgm:t>
    </dgm:pt>
  </dgm:ptLst>
  <dgm:cxnLst>
    <dgm:cxn modelId="{403EA675-20D0-4750-81B6-C1515AD9B505}" type="presOf" srcId="{24294B44-C75D-4F04-8D46-F0493E72A4FE}" destId="{B2BFB297-49A7-43B8-9E53-776B72622D00}" srcOrd="0" destOrd="0" presId="urn:microsoft.com/office/officeart/2005/8/layout/arrow2"/>
    <dgm:cxn modelId="{735BB2E8-70CF-411B-AB39-7CC4EE833271}" srcId="{B403AE9F-4C72-4229-B19C-E44417FD1542}" destId="{24294B44-C75D-4F04-8D46-F0493E72A4FE}" srcOrd="2" destOrd="0" parTransId="{7C16ED85-60F8-4643-BAA6-65E02F1D4550}" sibTransId="{BE391A6C-5CD3-447A-9EA9-556B22A38E40}"/>
    <dgm:cxn modelId="{F530353C-8616-4AD4-8911-C5492FB0CFA4}" type="presOf" srcId="{B5C58203-57E4-4D0A-80A5-96F2B5791E69}" destId="{2ECAD1F6-EC50-4553-B598-D5526449F29F}" srcOrd="0" destOrd="0" presId="urn:microsoft.com/office/officeart/2005/8/layout/arrow2"/>
    <dgm:cxn modelId="{F3C82927-98D3-4C42-9443-D2B7093029E5}" type="presOf" srcId="{6D4CCD9C-D71F-4074-A823-A5EA3F45A44C}" destId="{DF5262D9-49A8-4BCA-99FA-39954AF4FB9B}" srcOrd="0" destOrd="0" presId="urn:microsoft.com/office/officeart/2005/8/layout/arrow2"/>
    <dgm:cxn modelId="{37D8A3B7-6E28-4403-AD8C-4FF073EDFBB6}" type="presOf" srcId="{97ECF15E-3396-4EA8-9DAC-724C86C1E027}" destId="{162CE74B-C3C9-4F5A-A995-C19C5E60B183}" srcOrd="0" destOrd="0" presId="urn:microsoft.com/office/officeart/2005/8/layout/arrow2"/>
    <dgm:cxn modelId="{BC53E68B-183C-4993-882E-2EB0E64D4E4F}" srcId="{B403AE9F-4C72-4229-B19C-E44417FD1542}" destId="{6D4CCD9C-D71F-4074-A823-A5EA3F45A44C}" srcOrd="1" destOrd="0" parTransId="{DE9F0CA0-027B-4D47-A236-8534E534830A}" sibTransId="{55B7EC80-F008-42F6-AF74-78795939856A}"/>
    <dgm:cxn modelId="{E5CD1B0C-21F7-4B4F-A285-58BAB0DD9B12}" srcId="{B403AE9F-4C72-4229-B19C-E44417FD1542}" destId="{97ECF15E-3396-4EA8-9DAC-724C86C1E027}" srcOrd="0" destOrd="0" parTransId="{A31782C9-B8D4-4412-AB01-B4E5B95644D9}" sibTransId="{D2AF4A8D-2AF5-489B-B968-520EE3C618D3}"/>
    <dgm:cxn modelId="{01BC8798-A2A4-4A7C-BA93-30F69E0B184E}" type="presOf" srcId="{B403AE9F-4C72-4229-B19C-E44417FD1542}" destId="{4C06EFB4-01CD-4C41-A078-6B2E456DCF66}" srcOrd="0" destOrd="0" presId="urn:microsoft.com/office/officeart/2005/8/layout/arrow2"/>
    <dgm:cxn modelId="{766DC358-4F41-48B1-BAAD-21DF5BE7C9CB}" srcId="{B403AE9F-4C72-4229-B19C-E44417FD1542}" destId="{B5C58203-57E4-4D0A-80A5-96F2B5791E69}" srcOrd="3" destOrd="0" parTransId="{40117042-053C-4376-9BEF-7D1729FC6FE7}" sibTransId="{BD0A8CF3-3D7E-4920-8546-F0F376C43506}"/>
    <dgm:cxn modelId="{444F4B6F-CC48-43E1-8C6D-FF0A3F26C51C}" type="presParOf" srcId="{4C06EFB4-01CD-4C41-A078-6B2E456DCF66}" destId="{98206872-1B60-4748-8AAF-5361BD2AB17F}" srcOrd="0" destOrd="0" presId="urn:microsoft.com/office/officeart/2005/8/layout/arrow2"/>
    <dgm:cxn modelId="{DA80F51C-EC72-4445-A074-73FA9946A5CA}" type="presParOf" srcId="{4C06EFB4-01CD-4C41-A078-6B2E456DCF66}" destId="{E1671736-B56E-488F-9424-489DA843DF56}" srcOrd="1" destOrd="0" presId="urn:microsoft.com/office/officeart/2005/8/layout/arrow2"/>
    <dgm:cxn modelId="{0D04AD5B-7A5D-4518-B3A8-4259B9FDF256}" type="presParOf" srcId="{E1671736-B56E-488F-9424-489DA843DF56}" destId="{22451FC1-43D9-45EE-8D84-47E088049CEB}" srcOrd="0" destOrd="0" presId="urn:microsoft.com/office/officeart/2005/8/layout/arrow2"/>
    <dgm:cxn modelId="{1F3D49B0-0D62-459C-B3AC-34C05B2D005F}" type="presParOf" srcId="{E1671736-B56E-488F-9424-489DA843DF56}" destId="{162CE74B-C3C9-4F5A-A995-C19C5E60B183}" srcOrd="1" destOrd="0" presId="urn:microsoft.com/office/officeart/2005/8/layout/arrow2"/>
    <dgm:cxn modelId="{22D0BA5D-4B4A-4CE9-AA41-3C5460B3FE32}" type="presParOf" srcId="{E1671736-B56E-488F-9424-489DA843DF56}" destId="{2DB349B3-17C9-482D-AC5E-2541CF7AB2A5}" srcOrd="2" destOrd="0" presId="urn:microsoft.com/office/officeart/2005/8/layout/arrow2"/>
    <dgm:cxn modelId="{7ABD7336-AF01-4020-83EF-D89607BD4A25}" type="presParOf" srcId="{E1671736-B56E-488F-9424-489DA843DF56}" destId="{DF5262D9-49A8-4BCA-99FA-39954AF4FB9B}" srcOrd="3" destOrd="0" presId="urn:microsoft.com/office/officeart/2005/8/layout/arrow2"/>
    <dgm:cxn modelId="{006C82C6-D407-4840-B6FA-AA8303227933}" type="presParOf" srcId="{E1671736-B56E-488F-9424-489DA843DF56}" destId="{276F8566-53E7-497B-89E2-6532C4019403}" srcOrd="4" destOrd="0" presId="urn:microsoft.com/office/officeart/2005/8/layout/arrow2"/>
    <dgm:cxn modelId="{85F91410-64A6-4BB6-AA5F-DA4CE2106FDC}" type="presParOf" srcId="{E1671736-B56E-488F-9424-489DA843DF56}" destId="{B2BFB297-49A7-43B8-9E53-776B72622D00}" srcOrd="5" destOrd="0" presId="urn:microsoft.com/office/officeart/2005/8/layout/arrow2"/>
    <dgm:cxn modelId="{59B1DF4B-EC56-43CF-80FC-CBD7C6685A67}" type="presParOf" srcId="{E1671736-B56E-488F-9424-489DA843DF56}" destId="{28C46741-C91A-4648-A191-A60CCE459CA9}" srcOrd="6" destOrd="0" presId="urn:microsoft.com/office/officeart/2005/8/layout/arrow2"/>
    <dgm:cxn modelId="{FCF60914-6D80-4AE3-936C-B953D395006A}" type="presParOf" srcId="{E1671736-B56E-488F-9424-489DA843DF56}" destId="{2ECAD1F6-EC50-4553-B598-D5526449F29F}"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06872-1B60-4748-8AAF-5361BD2AB17F}">
      <dsp:nvSpPr>
        <dsp:cNvPr id="0" name=""/>
        <dsp:cNvSpPr/>
      </dsp:nvSpPr>
      <dsp:spPr>
        <a:xfrm>
          <a:off x="251564" y="950948"/>
          <a:ext cx="8224942" cy="5040613"/>
        </a:xfrm>
        <a:prstGeom prst="swooshArrow">
          <a:avLst>
            <a:gd name="adj1" fmla="val 25000"/>
            <a:gd name="adj2" fmla="val 25000"/>
          </a:avLst>
        </a:prstGeom>
        <a:solidFill>
          <a:srgbClr val="00B0F0">
            <a:alpha val="62000"/>
          </a:srgb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22451FC1-43D9-45EE-8D84-47E088049CEB}">
      <dsp:nvSpPr>
        <dsp:cNvPr id="0" name=""/>
        <dsp:cNvSpPr/>
      </dsp:nvSpPr>
      <dsp:spPr>
        <a:xfrm>
          <a:off x="395536" y="5487469"/>
          <a:ext cx="204055" cy="20405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62CE74B-C3C9-4F5A-A995-C19C5E60B183}">
      <dsp:nvSpPr>
        <dsp:cNvPr id="0" name=""/>
        <dsp:cNvSpPr/>
      </dsp:nvSpPr>
      <dsp:spPr>
        <a:xfrm>
          <a:off x="504051" y="4601422"/>
          <a:ext cx="1517107" cy="972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125" tIns="0" rIns="0" bIns="0" numCol="1" spcCol="1270" anchor="t" anchorCtr="0">
          <a:noAutofit/>
        </a:bodyPr>
        <a:lstStyle/>
        <a:p>
          <a:pPr lvl="0" algn="l" defTabSz="711200">
            <a:lnSpc>
              <a:spcPct val="90000"/>
            </a:lnSpc>
            <a:spcBef>
              <a:spcPct val="0"/>
            </a:spcBef>
            <a:spcAft>
              <a:spcPct val="35000"/>
            </a:spcAft>
          </a:pPr>
          <a:r>
            <a:rPr lang="fr-FR" sz="1600" b="0" kern="1200" cap="none" spc="0" dirty="0" smtClean="0">
              <a:ln w="0"/>
              <a:solidFill>
                <a:schemeClr val="tx1"/>
              </a:solidFill>
              <a:effectLst>
                <a:outerShdw blurRad="38100" dist="19050" dir="2700000" algn="tl" rotWithShape="0">
                  <a:schemeClr val="dk1">
                    <a:alpha val="40000"/>
                  </a:schemeClr>
                </a:outerShdw>
              </a:effectLst>
            </a:rPr>
            <a:t>Cellule d’orientation vers mon référent</a:t>
          </a:r>
          <a:endParaRPr lang="fr-FR" sz="1600" b="0" kern="1200" cap="none" spc="0" dirty="0">
            <a:ln w="0"/>
            <a:solidFill>
              <a:schemeClr val="tx1"/>
            </a:solidFill>
            <a:effectLst>
              <a:outerShdw blurRad="38100" dist="19050" dir="2700000" algn="tl" rotWithShape="0">
                <a:schemeClr val="dk1">
                  <a:alpha val="40000"/>
                </a:schemeClr>
              </a:outerShdw>
            </a:effectLst>
          </a:endParaRPr>
        </a:p>
      </dsp:txBody>
      <dsp:txXfrm>
        <a:off x="504051" y="4601422"/>
        <a:ext cx="1517107" cy="972227"/>
      </dsp:txXfrm>
    </dsp:sp>
    <dsp:sp modelId="{2DB349B3-17C9-482D-AC5E-2541CF7AB2A5}">
      <dsp:nvSpPr>
        <dsp:cNvPr id="0" name=""/>
        <dsp:cNvSpPr/>
      </dsp:nvSpPr>
      <dsp:spPr>
        <a:xfrm>
          <a:off x="1835697" y="3868348"/>
          <a:ext cx="354879" cy="35487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F5262D9-49A8-4BCA-99FA-39954AF4FB9B}">
      <dsp:nvSpPr>
        <dsp:cNvPr id="0" name=""/>
        <dsp:cNvSpPr/>
      </dsp:nvSpPr>
      <dsp:spPr>
        <a:xfrm>
          <a:off x="2051727" y="3283237"/>
          <a:ext cx="1863114" cy="778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043" tIns="0" rIns="0" bIns="0" numCol="1" spcCol="1270" anchor="t" anchorCtr="0">
          <a:noAutofit/>
        </a:bodyPr>
        <a:lstStyle/>
        <a:p>
          <a:pPr lvl="0" algn="l" defTabSz="711200">
            <a:lnSpc>
              <a:spcPct val="90000"/>
            </a:lnSpc>
            <a:spcBef>
              <a:spcPct val="0"/>
            </a:spcBef>
            <a:spcAft>
              <a:spcPct val="35000"/>
            </a:spcAft>
          </a:pPr>
          <a:r>
            <a:rPr lang="fr-FR" sz="1600" b="0" kern="1200" cap="none" spc="0" dirty="0" smtClean="0">
              <a:ln w="0"/>
              <a:solidFill>
                <a:schemeClr val="tx1"/>
              </a:solidFill>
              <a:effectLst>
                <a:outerShdw blurRad="38100" dist="19050" dir="2700000" algn="tl" rotWithShape="0">
                  <a:schemeClr val="dk1">
                    <a:alpha val="40000"/>
                  </a:schemeClr>
                </a:outerShdw>
              </a:effectLst>
            </a:rPr>
            <a:t>Diagnostic de mon projet ou de mon entreprise</a:t>
          </a:r>
          <a:endParaRPr lang="fr-FR" sz="1600" b="0" kern="1200" cap="none" spc="0" dirty="0">
            <a:ln w="0"/>
            <a:solidFill>
              <a:schemeClr val="tx1"/>
            </a:solidFill>
            <a:effectLst>
              <a:outerShdw blurRad="38100" dist="19050" dir="2700000" algn="tl" rotWithShape="0">
                <a:schemeClr val="dk1">
                  <a:alpha val="40000"/>
                </a:schemeClr>
              </a:outerShdw>
            </a:effectLst>
          </a:endParaRPr>
        </a:p>
      </dsp:txBody>
      <dsp:txXfrm>
        <a:off x="2051727" y="3283237"/>
        <a:ext cx="1863114" cy="778335"/>
      </dsp:txXfrm>
    </dsp:sp>
    <dsp:sp modelId="{276F8566-53E7-497B-89E2-6532C4019403}">
      <dsp:nvSpPr>
        <dsp:cNvPr id="0" name=""/>
        <dsp:cNvSpPr/>
      </dsp:nvSpPr>
      <dsp:spPr>
        <a:xfrm>
          <a:off x="4067946" y="2664295"/>
          <a:ext cx="470214" cy="4702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2BFB297-49A7-43B8-9E53-776B72622D00}">
      <dsp:nvSpPr>
        <dsp:cNvPr id="0" name=""/>
        <dsp:cNvSpPr/>
      </dsp:nvSpPr>
      <dsp:spPr>
        <a:xfrm>
          <a:off x="4355968" y="2160248"/>
          <a:ext cx="1863114" cy="1246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57" tIns="0" rIns="0" bIns="0" numCol="1" spcCol="1270" anchor="t" anchorCtr="0">
          <a:noAutofit/>
        </a:bodyPr>
        <a:lstStyle/>
        <a:p>
          <a:pPr lvl="0" algn="l" defTabSz="622300">
            <a:lnSpc>
              <a:spcPct val="90000"/>
            </a:lnSpc>
            <a:spcBef>
              <a:spcPct val="0"/>
            </a:spcBef>
            <a:spcAft>
              <a:spcPct val="35000"/>
            </a:spcAft>
          </a:pPr>
          <a:r>
            <a:rPr lang="fr-FR" sz="1400" b="0" kern="1200" cap="none" spc="0" dirty="0" smtClean="0">
              <a:ln w="0"/>
              <a:solidFill>
                <a:schemeClr val="tx1"/>
              </a:solidFill>
              <a:effectLst>
                <a:outerShdw blurRad="38100" dist="19050" dir="2700000" algn="tl" rotWithShape="0">
                  <a:schemeClr val="dk1">
                    <a:alpha val="40000"/>
                  </a:schemeClr>
                </a:outerShdw>
              </a:effectLst>
            </a:rPr>
            <a:t>Accompagnement sur la réalisation de mon projet ou dans le développement de mon entreprise</a:t>
          </a:r>
          <a:endParaRPr lang="fr-FR" sz="1400" b="0" kern="1200" cap="none" spc="0" dirty="0">
            <a:ln w="0"/>
            <a:solidFill>
              <a:schemeClr val="tx1"/>
            </a:solidFill>
            <a:effectLst>
              <a:outerShdw blurRad="38100" dist="19050" dir="2700000" algn="tl" rotWithShape="0">
                <a:schemeClr val="dk1">
                  <a:alpha val="40000"/>
                </a:schemeClr>
              </a:outerShdw>
            </a:effectLst>
          </a:endParaRPr>
        </a:p>
      </dsp:txBody>
      <dsp:txXfrm>
        <a:off x="4355968" y="2160248"/>
        <a:ext cx="1863114" cy="1246395"/>
      </dsp:txXfrm>
    </dsp:sp>
    <dsp:sp modelId="{28C46741-C91A-4648-A191-A60CCE459CA9}">
      <dsp:nvSpPr>
        <dsp:cNvPr id="0" name=""/>
        <dsp:cNvSpPr/>
      </dsp:nvSpPr>
      <dsp:spPr>
        <a:xfrm>
          <a:off x="6448612" y="1944382"/>
          <a:ext cx="629910" cy="62991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ECAD1F6-EC50-4553-B598-D5526449F29F}">
      <dsp:nvSpPr>
        <dsp:cNvPr id="0" name=""/>
        <dsp:cNvSpPr/>
      </dsp:nvSpPr>
      <dsp:spPr>
        <a:xfrm>
          <a:off x="6807562" y="1555212"/>
          <a:ext cx="1863114" cy="140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776" tIns="0" rIns="0" bIns="0" numCol="1" spcCol="1270" anchor="t" anchorCtr="0">
          <a:noAutofit/>
        </a:bodyPr>
        <a:lstStyle/>
        <a:p>
          <a:pPr lvl="0" algn="l" defTabSz="711200">
            <a:lnSpc>
              <a:spcPct val="90000"/>
            </a:lnSpc>
            <a:spcBef>
              <a:spcPct val="0"/>
            </a:spcBef>
            <a:spcAft>
              <a:spcPct val="35000"/>
            </a:spcAft>
          </a:pPr>
          <a:r>
            <a:rPr lang="fr-FR" sz="1600" b="0" kern="1200" cap="none" spc="0" dirty="0" smtClean="0">
              <a:ln w="0"/>
              <a:solidFill>
                <a:schemeClr val="tx1"/>
              </a:solidFill>
              <a:effectLst>
                <a:outerShdw blurRad="38100" dist="19050" dir="2700000" algn="tl" rotWithShape="0">
                  <a:schemeClr val="dk1">
                    <a:alpha val="40000"/>
                  </a:schemeClr>
                </a:outerShdw>
              </a:effectLst>
            </a:rPr>
            <a:t>Sortie du RSA </a:t>
          </a:r>
        </a:p>
        <a:p>
          <a:pPr lvl="0" algn="l" defTabSz="711200">
            <a:lnSpc>
              <a:spcPct val="90000"/>
            </a:lnSpc>
            <a:spcBef>
              <a:spcPct val="0"/>
            </a:spcBef>
            <a:spcAft>
              <a:spcPct val="35000"/>
            </a:spcAft>
          </a:pPr>
          <a:r>
            <a:rPr lang="fr-FR" sz="1600" b="0" kern="1200" cap="none" spc="0" dirty="0" smtClean="0">
              <a:ln w="0"/>
              <a:solidFill>
                <a:schemeClr val="tx1"/>
              </a:solidFill>
              <a:effectLst>
                <a:outerShdw blurRad="38100" dist="19050" dir="2700000" algn="tl" rotWithShape="0">
                  <a:schemeClr val="dk1">
                    <a:alpha val="40000"/>
                  </a:schemeClr>
                </a:outerShdw>
              </a:effectLst>
            </a:rPr>
            <a:t>ou </a:t>
          </a:r>
        </a:p>
        <a:p>
          <a:pPr lvl="0" algn="l" defTabSz="711200">
            <a:lnSpc>
              <a:spcPct val="90000"/>
            </a:lnSpc>
            <a:spcBef>
              <a:spcPct val="0"/>
            </a:spcBef>
            <a:spcAft>
              <a:spcPct val="35000"/>
            </a:spcAft>
          </a:pPr>
          <a:r>
            <a:rPr lang="fr-FR" sz="1600" b="0" kern="1200" cap="none" spc="0" dirty="0" smtClean="0">
              <a:ln w="0"/>
              <a:solidFill>
                <a:schemeClr val="tx1"/>
              </a:solidFill>
              <a:effectLst>
                <a:outerShdw blurRad="38100" dist="19050" dir="2700000" algn="tl" rotWithShape="0">
                  <a:schemeClr val="dk1">
                    <a:alpha val="40000"/>
                  </a:schemeClr>
                </a:outerShdw>
              </a:effectLst>
            </a:rPr>
            <a:t>réorientation vers un autre parcours d’insertion</a:t>
          </a:r>
          <a:endParaRPr lang="fr-FR" sz="1600" b="0" kern="1200" cap="none" spc="0" dirty="0">
            <a:ln w="0"/>
            <a:solidFill>
              <a:schemeClr val="tx1"/>
            </a:solidFill>
            <a:effectLst>
              <a:outerShdw blurRad="38100" dist="19050" dir="2700000" algn="tl" rotWithShape="0">
                <a:schemeClr val="dk1">
                  <a:alpha val="40000"/>
                </a:schemeClr>
              </a:outerShdw>
            </a:effectLst>
          </a:endParaRPr>
        </a:p>
      </dsp:txBody>
      <dsp:txXfrm>
        <a:off x="6807562" y="1555212"/>
        <a:ext cx="1863114" cy="140530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235503" cy="337401"/>
          </a:xfrm>
          <a:prstGeom prst="rect">
            <a:avLst/>
          </a:prstGeom>
        </p:spPr>
        <p:txBody>
          <a:bodyPr vert="horz" lIns="91861" tIns="45930" rIns="91861" bIns="45930" rtlCol="0"/>
          <a:lstStyle>
            <a:lvl1pPr algn="l">
              <a:defRPr sz="1200"/>
            </a:lvl1pPr>
          </a:lstStyle>
          <a:p>
            <a:endParaRPr lang="fr-FR"/>
          </a:p>
        </p:txBody>
      </p:sp>
      <p:sp>
        <p:nvSpPr>
          <p:cNvPr id="3" name="Espace réservé de la date 2"/>
          <p:cNvSpPr>
            <a:spLocks noGrp="1"/>
          </p:cNvSpPr>
          <p:nvPr>
            <p:ph type="dt" sz="quarter" idx="1"/>
          </p:nvPr>
        </p:nvSpPr>
        <p:spPr>
          <a:xfrm>
            <a:off x="5536474" y="1"/>
            <a:ext cx="4235503" cy="337401"/>
          </a:xfrm>
          <a:prstGeom prst="rect">
            <a:avLst/>
          </a:prstGeom>
        </p:spPr>
        <p:txBody>
          <a:bodyPr vert="horz" lIns="91861" tIns="45930" rIns="91861" bIns="45930" rtlCol="0"/>
          <a:lstStyle>
            <a:lvl1pPr algn="r">
              <a:defRPr sz="1200"/>
            </a:lvl1pPr>
          </a:lstStyle>
          <a:p>
            <a:fld id="{01C2A013-C304-4379-8CB9-045C4E9F7DA6}" type="datetimeFigureOut">
              <a:rPr lang="fr-FR" smtClean="0"/>
              <a:t>23/12/2019</a:t>
            </a:fld>
            <a:endParaRPr lang="fr-FR"/>
          </a:p>
        </p:txBody>
      </p:sp>
      <p:sp>
        <p:nvSpPr>
          <p:cNvPr id="4" name="Espace réservé du pied de page 3"/>
          <p:cNvSpPr>
            <a:spLocks noGrp="1"/>
          </p:cNvSpPr>
          <p:nvPr>
            <p:ph type="ftr" sz="quarter" idx="2"/>
          </p:nvPr>
        </p:nvSpPr>
        <p:spPr>
          <a:xfrm>
            <a:off x="1" y="6387252"/>
            <a:ext cx="4235503" cy="337400"/>
          </a:xfrm>
          <a:prstGeom prst="rect">
            <a:avLst/>
          </a:prstGeom>
        </p:spPr>
        <p:txBody>
          <a:bodyPr vert="horz" lIns="91861" tIns="45930" rIns="91861" bIns="4593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536474" y="6387252"/>
            <a:ext cx="4235503" cy="337400"/>
          </a:xfrm>
          <a:prstGeom prst="rect">
            <a:avLst/>
          </a:prstGeom>
        </p:spPr>
        <p:txBody>
          <a:bodyPr vert="horz" lIns="91861" tIns="45930" rIns="91861" bIns="45930" rtlCol="0" anchor="b"/>
          <a:lstStyle>
            <a:lvl1pPr algn="r">
              <a:defRPr sz="1200"/>
            </a:lvl1pPr>
          </a:lstStyle>
          <a:p>
            <a:fld id="{03543B9F-316C-44FF-8130-0DE38FA3076A}" type="slidenum">
              <a:rPr lang="fr-FR" smtClean="0"/>
              <a:t>‹N°›</a:t>
            </a:fld>
            <a:endParaRPr lang="fr-FR"/>
          </a:p>
        </p:txBody>
      </p:sp>
    </p:spTree>
    <p:extLst>
      <p:ext uri="{BB962C8B-B14F-4D97-AF65-F5344CB8AC3E}">
        <p14:creationId xmlns:p14="http://schemas.microsoft.com/office/powerpoint/2010/main" val="3957591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235503" cy="33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t" anchorCtr="0" compatLnSpc="1">
            <a:prstTxWarp prst="textNoShape">
              <a:avLst/>
            </a:prstTxWarp>
          </a:bodyPr>
          <a:lstStyle>
            <a:lvl1pPr>
              <a:defRPr sz="1200"/>
            </a:lvl1pPr>
          </a:lstStyle>
          <a:p>
            <a:endParaRPr lang="fr-FR" altLang="fr-FR"/>
          </a:p>
        </p:txBody>
      </p:sp>
      <p:sp>
        <p:nvSpPr>
          <p:cNvPr id="5123" name="Rectangle 3"/>
          <p:cNvSpPr>
            <a:spLocks noGrp="1" noChangeArrowheads="1"/>
          </p:cNvSpPr>
          <p:nvPr>
            <p:ph type="dt" idx="1"/>
          </p:nvPr>
        </p:nvSpPr>
        <p:spPr bwMode="auto">
          <a:xfrm>
            <a:off x="5536474" y="0"/>
            <a:ext cx="4235503" cy="33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t" anchorCtr="0" compatLnSpc="1">
            <a:prstTxWarp prst="textNoShape">
              <a:avLst/>
            </a:prstTxWarp>
          </a:bodyPr>
          <a:lstStyle>
            <a:lvl1pPr algn="r">
              <a:defRPr sz="1200"/>
            </a:lvl1pPr>
          </a:lstStyle>
          <a:p>
            <a:endParaRPr lang="fr-FR" altLang="fr-FR"/>
          </a:p>
        </p:txBody>
      </p:sp>
      <p:sp>
        <p:nvSpPr>
          <p:cNvPr id="5124" name="Rectangle 4"/>
          <p:cNvSpPr>
            <a:spLocks noGrp="1" noRot="1" noChangeAspect="1" noChangeArrowheads="1" noTextEdit="1"/>
          </p:cNvSpPr>
          <p:nvPr>
            <p:ph type="sldImg" idx="2"/>
          </p:nvPr>
        </p:nvSpPr>
        <p:spPr bwMode="auto">
          <a:xfrm>
            <a:off x="3205163" y="504825"/>
            <a:ext cx="3363912" cy="2522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7427" y="3194209"/>
            <a:ext cx="7819389" cy="302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5126" name="Rectangle 6"/>
          <p:cNvSpPr>
            <a:spLocks noGrp="1" noChangeArrowheads="1"/>
          </p:cNvSpPr>
          <p:nvPr>
            <p:ph type="ftr" sz="quarter" idx="4"/>
          </p:nvPr>
        </p:nvSpPr>
        <p:spPr bwMode="auto">
          <a:xfrm>
            <a:off x="1" y="6387250"/>
            <a:ext cx="4235503" cy="33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b" anchorCtr="0" compatLnSpc="1">
            <a:prstTxWarp prst="textNoShape">
              <a:avLst/>
            </a:prstTxWarp>
          </a:bodyPr>
          <a:lstStyle>
            <a:lvl1pPr>
              <a:defRPr sz="1200"/>
            </a:lvl1pPr>
          </a:lstStyle>
          <a:p>
            <a:endParaRPr lang="fr-FR" altLang="fr-FR"/>
          </a:p>
        </p:txBody>
      </p:sp>
      <p:sp>
        <p:nvSpPr>
          <p:cNvPr id="5127" name="Rectangle 7"/>
          <p:cNvSpPr>
            <a:spLocks noGrp="1" noChangeArrowheads="1"/>
          </p:cNvSpPr>
          <p:nvPr>
            <p:ph type="sldNum" sz="quarter" idx="5"/>
          </p:nvPr>
        </p:nvSpPr>
        <p:spPr bwMode="auto">
          <a:xfrm>
            <a:off x="5536474" y="6387250"/>
            <a:ext cx="4235503" cy="33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61" tIns="45930" rIns="91861" bIns="45930" numCol="1" anchor="b" anchorCtr="0" compatLnSpc="1">
            <a:prstTxWarp prst="textNoShape">
              <a:avLst/>
            </a:prstTxWarp>
          </a:bodyPr>
          <a:lstStyle>
            <a:lvl1pPr algn="r">
              <a:defRPr sz="1200"/>
            </a:lvl1pPr>
          </a:lstStyle>
          <a:p>
            <a:fld id="{217C352E-2CBC-429D-B193-6518DD863594}" type="slidenum">
              <a:rPr lang="fr-FR" altLang="fr-FR"/>
              <a:pPr/>
              <a:t>‹N°›</a:t>
            </a:fld>
            <a:endParaRPr lang="fr-FR" altLang="fr-FR"/>
          </a:p>
        </p:txBody>
      </p:sp>
    </p:spTree>
    <p:extLst>
      <p:ext uri="{BB962C8B-B14F-4D97-AF65-F5344CB8AC3E}">
        <p14:creationId xmlns:p14="http://schemas.microsoft.com/office/powerpoint/2010/main" val="37026462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17C352E-2CBC-429D-B193-6518DD863594}" type="slidenum">
              <a:rPr lang="fr-FR" altLang="fr-FR" smtClean="0"/>
              <a:pPr/>
              <a:t>2</a:t>
            </a:fld>
            <a:endParaRPr lang="fr-FR" altLang="fr-FR"/>
          </a:p>
        </p:txBody>
      </p:sp>
    </p:spTree>
    <p:extLst>
      <p:ext uri="{BB962C8B-B14F-4D97-AF65-F5344CB8AC3E}">
        <p14:creationId xmlns:p14="http://schemas.microsoft.com/office/powerpoint/2010/main" val="638186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074" name="Image 6" descr="gabarit PP optimise vignette 254x190,5.pdf"/>
          <p:cNvPicPr>
            <a:picLocks noChangeAspect="1"/>
          </p:cNvPicPr>
          <p:nvPr userDrawn="1"/>
        </p:nvPicPr>
        <p:blipFill>
          <a:blip r:embed="rId2">
            <a:extLst>
              <a:ext uri="{28A0092B-C50C-407E-A947-70E740481C1C}">
                <a14:useLocalDpi xmlns:a14="http://schemas.microsoft.com/office/drawing/2010/main" val="0"/>
              </a:ext>
            </a:extLst>
          </a:blip>
          <a:srcRect l="68230" b="79167"/>
          <a:stretch>
            <a:fillRect/>
          </a:stretch>
        </p:blipFill>
        <p:spPr bwMode="auto">
          <a:xfrm>
            <a:off x="6238875" y="0"/>
            <a:ext cx="2905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684213" y="549275"/>
            <a:ext cx="7772400" cy="1470025"/>
          </a:xfrm>
        </p:spPr>
        <p:txBody>
          <a:bodyPr/>
          <a:lstStyle>
            <a:lvl1pPr>
              <a:defRPr/>
            </a:lvl1pPr>
          </a:lstStyle>
          <a:p>
            <a:pPr lvl="0"/>
            <a:r>
              <a:rPr lang="fr-FR" altLang="fr-FR" noProof="0" smtClean="0"/>
              <a:t>Cliquez pour modifier le style du titre</a:t>
            </a:r>
          </a:p>
        </p:txBody>
      </p:sp>
      <p:sp>
        <p:nvSpPr>
          <p:cNvPr id="3076" name="Rectangle 4"/>
          <p:cNvSpPr>
            <a:spLocks noGrp="1" noChangeArrowheads="1"/>
          </p:cNvSpPr>
          <p:nvPr>
            <p:ph type="subTitle" idx="1"/>
          </p:nvPr>
        </p:nvSpPr>
        <p:spPr>
          <a:xfrm>
            <a:off x="1403350" y="2708275"/>
            <a:ext cx="6400800" cy="1752600"/>
          </a:xfrm>
        </p:spPr>
        <p:txBody>
          <a:bodyPr/>
          <a:lstStyle>
            <a:lvl1pPr marL="0" indent="0" algn="ctr">
              <a:buFontTx/>
              <a:buNone/>
              <a:defRPr/>
            </a:lvl1pPr>
          </a:lstStyle>
          <a:p>
            <a:pPr lvl="0"/>
            <a:r>
              <a:rPr lang="fr-FR" altLang="fr-FR" noProof="0" smtClean="0"/>
              <a:t>Cliquez pour modifier le style des sous-titres du masque</a:t>
            </a:r>
          </a:p>
        </p:txBody>
      </p:sp>
      <p:sp>
        <p:nvSpPr>
          <p:cNvPr id="3077" name="Rectangle 5"/>
          <p:cNvSpPr>
            <a:spLocks noGrp="1" noChangeArrowheads="1"/>
          </p:cNvSpPr>
          <p:nvPr>
            <p:ph type="dt" sz="half" idx="2"/>
          </p:nvPr>
        </p:nvSpPr>
        <p:spPr/>
        <p:txBody>
          <a:bodyPr/>
          <a:lstStyle>
            <a:lvl1pPr>
              <a:defRPr sz="1400">
                <a:solidFill>
                  <a:schemeClr val="tx1"/>
                </a:solidFill>
              </a:defRPr>
            </a:lvl1pPr>
          </a:lstStyle>
          <a:p>
            <a:fld id="{199605DF-E43B-44A7-A076-E1CE392D7F26}" type="datetime1">
              <a:rPr lang="fr-FR" altLang="fr-FR"/>
              <a:pPr/>
              <a:t>23/12/2019</a:t>
            </a:fld>
            <a:endParaRPr lang="fr-FR" altLang="fr-FR"/>
          </a:p>
        </p:txBody>
      </p:sp>
      <p:sp>
        <p:nvSpPr>
          <p:cNvPr id="3079" name="Rectangle 7"/>
          <p:cNvSpPr>
            <a:spLocks noGrp="1" noChangeArrowheads="1"/>
          </p:cNvSpPr>
          <p:nvPr>
            <p:ph type="sldNum" sz="quarter" idx="4"/>
          </p:nvPr>
        </p:nvSpPr>
        <p:spPr>
          <a:xfrm>
            <a:off x="3505198" y="6237312"/>
            <a:ext cx="2133600" cy="476250"/>
          </a:xfrm>
        </p:spPr>
        <p:txBody>
          <a:bodyPr/>
          <a:lstStyle>
            <a:lvl1pPr>
              <a:defRPr sz="1400">
                <a:solidFill>
                  <a:schemeClr val="tx1"/>
                </a:solidFill>
              </a:defRPr>
            </a:lvl1pPr>
          </a:lstStyle>
          <a:p>
            <a:fld id="{8EF04ACC-5D5B-4397-8A6B-E934481B1D94}" type="slidenum">
              <a:rPr lang="fr-FR" altLang="fr-FR"/>
              <a:pPr/>
              <a:t>‹N°›</a:t>
            </a:fld>
            <a:endParaRPr lang="fr-FR" altLang="fr-FR"/>
          </a:p>
        </p:txBody>
      </p:sp>
      <p:pic>
        <p:nvPicPr>
          <p:cNvPr id="2" name="Imag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2054" y="5733256"/>
            <a:ext cx="8119889" cy="256033"/>
          </a:xfrm>
          <a:prstGeom prst="rect">
            <a:avLst/>
          </a:prstGeom>
        </p:spPr>
      </p:pic>
      <p:pic>
        <p:nvPicPr>
          <p:cNvPr id="4" name="Imag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13593" y="6042578"/>
            <a:ext cx="1755687" cy="78213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E68C86CF-E4CE-42BA-8725-DB86A00D751B}" type="datetime1">
              <a:rPr lang="fr-FR" altLang="fr-FR"/>
              <a:pPr/>
              <a:t>23/12/2019</a:t>
            </a:fld>
            <a:endParaRPr lang="fr-FR" altLang="fr-FR"/>
          </a:p>
        </p:txBody>
      </p:sp>
      <p:sp>
        <p:nvSpPr>
          <p:cNvPr id="5" name="Espace réservé du pied de page 4"/>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8B8CBD44-48B0-47EA-951C-614E6A6B8D3B}" type="slidenum">
              <a:rPr lang="fr-FR" altLang="fr-FR"/>
              <a:pPr/>
              <a:t>‹N°›</a:t>
            </a:fld>
            <a:endParaRPr lang="fr-FR" altLang="fr-FR"/>
          </a:p>
        </p:txBody>
      </p:sp>
    </p:spTree>
    <p:extLst>
      <p:ext uri="{BB962C8B-B14F-4D97-AF65-F5344CB8AC3E}">
        <p14:creationId xmlns:p14="http://schemas.microsoft.com/office/powerpoint/2010/main" val="343037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6C816590-8C73-495D-9C9E-BA43B2217E04}" type="datetime1">
              <a:rPr lang="fr-FR" altLang="fr-FR"/>
              <a:pPr/>
              <a:t>23/12/2019</a:t>
            </a:fld>
            <a:endParaRPr lang="fr-FR" altLang="fr-FR"/>
          </a:p>
        </p:txBody>
      </p:sp>
      <p:sp>
        <p:nvSpPr>
          <p:cNvPr id="5" name="Espace réservé du pied de page 4"/>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FF03C781-50CD-4F71-BB19-919AC08DFF0A}" type="slidenum">
              <a:rPr lang="fr-FR" altLang="fr-FR"/>
              <a:pPr/>
              <a:t>‹N°›</a:t>
            </a:fld>
            <a:endParaRPr lang="fr-FR" altLang="fr-FR"/>
          </a:p>
        </p:txBody>
      </p:sp>
    </p:spTree>
    <p:extLst>
      <p:ext uri="{BB962C8B-B14F-4D97-AF65-F5344CB8AC3E}">
        <p14:creationId xmlns:p14="http://schemas.microsoft.com/office/powerpoint/2010/main" val="329406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lvl1pPr>
              <a:defRPr/>
            </a:lvl1pPr>
          </a:lstStyle>
          <a:p>
            <a:fld id="{B9995B68-3DC4-46FA-BBB7-9A983294DDBA}" type="datetime1">
              <a:rPr lang="fr-FR" altLang="fr-FR"/>
              <a:pPr/>
              <a:t>23/12/2019</a:t>
            </a:fld>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B68ECFFD-B60E-4AC3-AB9D-2C8815092702}" type="slidenum">
              <a:rPr lang="fr-FR" altLang="fr-FR"/>
              <a:pPr/>
              <a:t>‹N°›</a:t>
            </a:fld>
            <a:endParaRPr lang="fr-FR" altLang="fr-FR"/>
          </a:p>
        </p:txBody>
      </p:sp>
    </p:spTree>
    <p:extLst>
      <p:ext uri="{BB962C8B-B14F-4D97-AF65-F5344CB8AC3E}">
        <p14:creationId xmlns:p14="http://schemas.microsoft.com/office/powerpoint/2010/main" val="3259844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FA6E62C4-3A01-4388-A064-4854C9526660}" type="datetime1">
              <a:rPr lang="fr-FR" altLang="fr-FR"/>
              <a:pPr/>
              <a:t>23/12/2019</a:t>
            </a:fld>
            <a:endParaRPr lang="fr-FR" altLang="fr-FR"/>
          </a:p>
        </p:txBody>
      </p:sp>
      <p:sp>
        <p:nvSpPr>
          <p:cNvPr id="5" name="Espace réservé du pied de page 4"/>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BF3EBB43-533B-49FC-BB26-761E251435FD}" type="slidenum">
              <a:rPr lang="fr-FR" altLang="fr-FR"/>
              <a:pPr/>
              <a:t>‹N°›</a:t>
            </a:fld>
            <a:endParaRPr lang="fr-FR" altLang="fr-FR"/>
          </a:p>
        </p:txBody>
      </p:sp>
    </p:spTree>
    <p:extLst>
      <p:ext uri="{BB962C8B-B14F-4D97-AF65-F5344CB8AC3E}">
        <p14:creationId xmlns:p14="http://schemas.microsoft.com/office/powerpoint/2010/main" val="338674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12A48BE1-2B9C-4F02-932B-52908D82627A}" type="datetime1">
              <a:rPr lang="fr-FR" altLang="fr-FR"/>
              <a:pPr/>
              <a:t>23/12/2019</a:t>
            </a:fld>
            <a:endParaRPr lang="fr-FR" altLang="fr-FR"/>
          </a:p>
        </p:txBody>
      </p:sp>
      <p:sp>
        <p:nvSpPr>
          <p:cNvPr id="6" name="Espace réservé du pied de page 5"/>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44BD5754-7D3C-4533-85D0-A5E3061DA1B4}" type="slidenum">
              <a:rPr lang="fr-FR" altLang="fr-FR"/>
              <a:pPr/>
              <a:t>‹N°›</a:t>
            </a:fld>
            <a:endParaRPr lang="fr-FR" altLang="fr-FR"/>
          </a:p>
        </p:txBody>
      </p:sp>
    </p:spTree>
    <p:extLst>
      <p:ext uri="{BB962C8B-B14F-4D97-AF65-F5344CB8AC3E}">
        <p14:creationId xmlns:p14="http://schemas.microsoft.com/office/powerpoint/2010/main" val="353711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751C130B-814B-47A8-9168-43F2CBAE1A57}" type="datetime1">
              <a:rPr lang="fr-FR" altLang="fr-FR"/>
              <a:pPr/>
              <a:t>23/12/2019</a:t>
            </a:fld>
            <a:endParaRPr lang="fr-FR" altLang="fr-FR"/>
          </a:p>
        </p:txBody>
      </p:sp>
      <p:sp>
        <p:nvSpPr>
          <p:cNvPr id="8" name="Espace réservé du pied de page 7"/>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D6F56996-5248-4294-A88F-ABFB4D740A40}" type="slidenum">
              <a:rPr lang="fr-FR" altLang="fr-FR"/>
              <a:pPr/>
              <a:t>‹N°›</a:t>
            </a:fld>
            <a:endParaRPr lang="fr-FR" altLang="fr-FR"/>
          </a:p>
        </p:txBody>
      </p:sp>
    </p:spTree>
    <p:extLst>
      <p:ext uri="{BB962C8B-B14F-4D97-AF65-F5344CB8AC3E}">
        <p14:creationId xmlns:p14="http://schemas.microsoft.com/office/powerpoint/2010/main" val="204840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fld id="{11B8AE84-9F49-4310-AFBB-AB31EEED610B}" type="datetime1">
              <a:rPr lang="fr-FR" altLang="fr-FR"/>
              <a:pPr/>
              <a:t>23/12/2019</a:t>
            </a:fld>
            <a:endParaRPr lang="fr-FR" altLang="fr-FR"/>
          </a:p>
        </p:txBody>
      </p:sp>
      <p:sp>
        <p:nvSpPr>
          <p:cNvPr id="4" name="Espace réservé du pied de page 3"/>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27B857AE-F1D8-4EB8-8B75-15E57FB360C9}" type="slidenum">
              <a:rPr lang="fr-FR" altLang="fr-FR"/>
              <a:pPr/>
              <a:t>‹N°›</a:t>
            </a:fld>
            <a:endParaRPr lang="fr-FR" altLang="fr-FR"/>
          </a:p>
        </p:txBody>
      </p:sp>
    </p:spTree>
    <p:extLst>
      <p:ext uri="{BB962C8B-B14F-4D97-AF65-F5344CB8AC3E}">
        <p14:creationId xmlns:p14="http://schemas.microsoft.com/office/powerpoint/2010/main" val="147567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80C694D0-0258-4D5A-8A74-DF8CC09A152A}" type="datetime1">
              <a:rPr lang="fr-FR" altLang="fr-FR"/>
              <a:pPr/>
              <a:t>23/12/2019</a:t>
            </a:fld>
            <a:endParaRPr lang="fr-FR" altLang="fr-FR"/>
          </a:p>
        </p:txBody>
      </p:sp>
      <p:sp>
        <p:nvSpPr>
          <p:cNvPr id="3" name="Espace réservé du pied de page 2"/>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E42061B8-2EFF-4053-872A-993B77AAEBBF}" type="slidenum">
              <a:rPr lang="fr-FR" altLang="fr-FR"/>
              <a:pPr/>
              <a:t>‹N°›</a:t>
            </a:fld>
            <a:endParaRPr lang="fr-FR" altLang="fr-FR"/>
          </a:p>
        </p:txBody>
      </p:sp>
    </p:spTree>
    <p:extLst>
      <p:ext uri="{BB962C8B-B14F-4D97-AF65-F5344CB8AC3E}">
        <p14:creationId xmlns:p14="http://schemas.microsoft.com/office/powerpoint/2010/main" val="378648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fld id="{668C117A-C958-4E4B-A445-17C8F61ECF68}" type="datetime1">
              <a:rPr lang="fr-FR" altLang="fr-FR"/>
              <a:pPr/>
              <a:t>23/12/2019</a:t>
            </a:fld>
            <a:endParaRPr lang="fr-FR" altLang="fr-FR"/>
          </a:p>
        </p:txBody>
      </p:sp>
      <p:sp>
        <p:nvSpPr>
          <p:cNvPr id="6" name="Espace réservé du pied de page 5"/>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29CD7A98-C3B0-480C-B72F-64F832AB53F4}" type="slidenum">
              <a:rPr lang="fr-FR" altLang="fr-FR"/>
              <a:pPr/>
              <a:t>‹N°›</a:t>
            </a:fld>
            <a:endParaRPr lang="fr-FR" altLang="fr-FR"/>
          </a:p>
        </p:txBody>
      </p:sp>
    </p:spTree>
    <p:extLst>
      <p:ext uri="{BB962C8B-B14F-4D97-AF65-F5344CB8AC3E}">
        <p14:creationId xmlns:p14="http://schemas.microsoft.com/office/powerpoint/2010/main" val="119654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fld id="{BDEC8D68-F872-4A53-815B-E230248D40E9}" type="datetime1">
              <a:rPr lang="fr-FR" altLang="fr-FR"/>
              <a:pPr/>
              <a:t>23/12/2019</a:t>
            </a:fld>
            <a:endParaRPr lang="fr-FR" altLang="fr-FR"/>
          </a:p>
        </p:txBody>
      </p:sp>
      <p:sp>
        <p:nvSpPr>
          <p:cNvPr id="6" name="Espace réservé du pied de page 5"/>
          <p:cNvSpPr>
            <a:spLocks noGrp="1"/>
          </p:cNvSpPr>
          <p:nvPr>
            <p:ph type="ftr" sz="quarter" idx="11"/>
          </p:nvPr>
        </p:nvSpPr>
        <p:spPr>
          <a:xfrm>
            <a:off x="3124200" y="6245225"/>
            <a:ext cx="2895600" cy="476250"/>
          </a:xfrm>
          <a:prstGeom prst="rect">
            <a:avLst/>
          </a:prstGeom>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4D7569CB-526A-4973-A8F4-FC02301EA0F4}" type="slidenum">
              <a:rPr lang="fr-FR" altLang="fr-FR"/>
              <a:pPr/>
              <a:t>‹N°›</a:t>
            </a:fld>
            <a:endParaRPr lang="fr-FR" altLang="fr-FR"/>
          </a:p>
        </p:txBody>
      </p:sp>
    </p:spTree>
    <p:extLst>
      <p:ext uri="{BB962C8B-B14F-4D97-AF65-F5344CB8AC3E}">
        <p14:creationId xmlns:p14="http://schemas.microsoft.com/office/powerpoint/2010/main" val="23843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Image 6" descr="gabarit PP optimise vignette 254x190,5.pdf"/>
          <p:cNvPicPr>
            <a:picLocks noChangeAspect="1"/>
          </p:cNvPicPr>
          <p:nvPr userDrawn="1"/>
        </p:nvPicPr>
        <p:blipFill>
          <a:blip r:embed="rId13">
            <a:extLst>
              <a:ext uri="{28A0092B-C50C-407E-A947-70E740481C1C}">
                <a14:useLocalDpi xmlns:a14="http://schemas.microsoft.com/office/drawing/2010/main" val="0"/>
              </a:ext>
            </a:extLst>
          </a:blip>
          <a:srcRect l="68230" b="79167"/>
          <a:stretch>
            <a:fillRect/>
          </a:stretch>
        </p:blipFill>
        <p:spPr bwMode="auto">
          <a:xfrm>
            <a:off x="6238875" y="0"/>
            <a:ext cx="2905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bg2"/>
                </a:solidFill>
                <a:latin typeface="+mn-lt"/>
              </a:defRPr>
            </a:lvl1pPr>
          </a:lstStyle>
          <a:p>
            <a:fld id="{685D4666-1B6E-4305-9740-27D138B96F08}" type="datetime1">
              <a:rPr lang="fr-FR" altLang="fr-FR"/>
              <a:pPr/>
              <a:t>23/12/2019</a:t>
            </a:fld>
            <a:endParaRPr lang="fr-FR" altLang="fr-FR"/>
          </a:p>
        </p:txBody>
      </p:sp>
      <p:sp>
        <p:nvSpPr>
          <p:cNvPr id="1030" name="Rectangle 6"/>
          <p:cNvSpPr>
            <a:spLocks noGrp="1" noChangeArrowheads="1"/>
          </p:cNvSpPr>
          <p:nvPr>
            <p:ph type="sldNum" sz="quarter" idx="4"/>
          </p:nvPr>
        </p:nvSpPr>
        <p:spPr bwMode="auto">
          <a:xfrm>
            <a:off x="6553200" y="6245225"/>
            <a:ext cx="18351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bg2"/>
                </a:solidFill>
                <a:latin typeface="+mn-lt"/>
              </a:defRPr>
            </a:lvl1pPr>
          </a:lstStyle>
          <a:p>
            <a:fld id="{F2D6703A-78D3-4302-A511-F5BBBD385A30}" type="slidenum">
              <a:rPr lang="fr-FR" altLang="fr-FR"/>
              <a:pPr/>
              <a:t>‹N°›</a:t>
            </a:fld>
            <a:endParaRPr lang="fr-FR" altLang="fr-FR"/>
          </a:p>
        </p:txBody>
      </p:sp>
      <p:pic>
        <p:nvPicPr>
          <p:cNvPr id="4" name="Imag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532440" y="6237312"/>
            <a:ext cx="483978" cy="43114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alibri" pitchFamily="34" charset="0"/>
        </a:defRPr>
      </a:lvl2pPr>
      <a:lvl3pPr algn="ctr" rtl="0" fontAlgn="base">
        <a:spcBef>
          <a:spcPct val="0"/>
        </a:spcBef>
        <a:spcAft>
          <a:spcPct val="0"/>
        </a:spcAft>
        <a:defRPr sz="4400">
          <a:solidFill>
            <a:schemeClr val="tx2"/>
          </a:solidFill>
          <a:latin typeface="Calibri" pitchFamily="34" charset="0"/>
        </a:defRPr>
      </a:lvl3pPr>
      <a:lvl4pPr algn="ctr" rtl="0" fontAlgn="base">
        <a:spcBef>
          <a:spcPct val="0"/>
        </a:spcBef>
        <a:spcAft>
          <a:spcPct val="0"/>
        </a:spcAft>
        <a:defRPr sz="4400">
          <a:solidFill>
            <a:schemeClr val="tx2"/>
          </a:solidFill>
          <a:latin typeface="Calibri" pitchFamily="34" charset="0"/>
        </a:defRPr>
      </a:lvl4pPr>
      <a:lvl5pPr algn="ctr" rtl="0" fontAlgn="base">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jpeg"/><Relationship Id="rId7" Type="http://schemas.openxmlformats.org/officeDocument/2006/relationships/hyperlink" Target="https://www.google.fr/url?sa=i&amp;rct=j&amp;q=&amp;esrc=s&amp;source=images&amp;cd=&amp;ved=2ahUKEwjfvsfOqKPlAhVQbBoKHY3xB3IQjRx6BAgBEAQ&amp;url=https://hintigo.fr/demande-rsa/&amp;psig=AOvVaw0CF2WbpUH_oSpFTePhOCtg&amp;ust=1571402459746111" TargetMode="External"/><Relationship Id="rId12" Type="http://schemas.openxmlformats.org/officeDocument/2006/relationships/image" Target="../media/image10.jpeg"/><Relationship Id="rId2" Type="http://schemas.openxmlformats.org/officeDocument/2006/relationships/hyperlink" Target="http://www.google.fr/url?sa=i&amp;rct=j&amp;q=&amp;esrc=s&amp;source=images&amp;cd=&amp;cad=rja&amp;uact=8&amp;ved=2ahUKEwiPzZaHvK3lAhUI8BoKHeD1AL4QjRx6BAgBEAQ&amp;url=/url?sa%3Di%26rct%3Dj%26q%3D%26esrc%3Ds%26source%3Dimages%26cd%3D%26ved%3D%26url%3Dhttps://www.companeo.com/comptabilite-externalisee-expert-comptable/guide/la-comptabilite-analytique%26psig%3DAOvVaw3SmiT2qhGFLizsLssmoWRj%26ust%3D1571751252128659&amp;psig=AOvVaw3SmiT2qhGFLizsLssmoWRj&amp;ust=1571751252128659" TargetMode="External"/><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hyperlink" Target="https://www.google.fr/url?sa=i&amp;rct=j&amp;q=&amp;esrc=s&amp;source=images&amp;cd=&amp;ved=2ahUKEwjQwen0p6PlAhUIJBoKHekIA7QQjRx6BAgBEAQ&amp;url=https://tglcreation.com/tampon-formule-standard/446-tampon-comptabilite.html&amp;psig=AOvVaw3XKFdAgpkJAbMBv4XkglMg&amp;ust=1571402289466216" TargetMode="External"/><Relationship Id="rId5" Type="http://schemas.openxmlformats.org/officeDocument/2006/relationships/image" Target="../media/image6.jpeg"/><Relationship Id="rId10"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12.jpeg"/><Relationship Id="rId4" Type="http://schemas.openxmlformats.org/officeDocument/2006/relationships/hyperlink" Target="https://fr.dreamstime.com/images-libres-droits-attention-rouge-image28802159"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www.caf.fr/"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www.sudaquitaine.msa.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ésultat de recherche d'images pour &quot;comptabilité&quot;">
            <a:hlinkClick r:id="rId2"/>
          </p:cNvPr>
          <p:cNvPicPr>
            <a:picLocks noChangeAspect="1" noChangeArrowheads="1"/>
          </p:cNvPicPr>
          <p:nvPr/>
        </p:nvPicPr>
        <p:blipFill rotWithShape="1">
          <a:blip r:embed="rId3">
            <a:lum bright="70000" contrast="-70000"/>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0399" r="10399"/>
          <a:stretch/>
        </p:blipFill>
        <p:spPr bwMode="auto">
          <a:xfrm rot="953362">
            <a:off x="4495862" y="2928897"/>
            <a:ext cx="4541566" cy="2181722"/>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rotWithShape="1">
          <a:blip r:embed="rId5">
            <a:extLst>
              <a:ext uri="{BEBA8EAE-BF5A-486C-A8C5-ECC9F3942E4B}">
                <a14:imgProps xmlns:a14="http://schemas.microsoft.com/office/drawing/2010/main">
                  <a14:imgLayer r:embed="rId6">
                    <a14:imgEffect>
                      <a14:brightnessContrast contrast="-20000"/>
                    </a14:imgEffect>
                  </a14:imgLayer>
                </a14:imgProps>
              </a:ext>
              <a:ext uri="{28A0092B-C50C-407E-A947-70E740481C1C}">
                <a14:useLocalDpi xmlns:a14="http://schemas.microsoft.com/office/drawing/2010/main" val="0"/>
              </a:ext>
            </a:extLst>
          </a:blip>
          <a:srcRect l="3801" r="981" b="2078"/>
          <a:stretch/>
        </p:blipFill>
        <p:spPr>
          <a:xfrm rot="21224531">
            <a:off x="202657" y="1400659"/>
            <a:ext cx="4590189" cy="2934324"/>
          </a:xfrm>
          <a:prstGeom prst="rect">
            <a:avLst/>
          </a:prstGeom>
          <a:effectLst>
            <a:softEdge rad="127000"/>
          </a:effectLst>
        </p:spPr>
      </p:pic>
      <p:sp>
        <p:nvSpPr>
          <p:cNvPr id="6" name="Rectangle 2"/>
          <p:cNvSpPr>
            <a:spLocks noGrp="1" noChangeArrowheads="1"/>
          </p:cNvSpPr>
          <p:nvPr>
            <p:ph type="ctrTitle"/>
          </p:nvPr>
        </p:nvSpPr>
        <p:spPr>
          <a:xfrm>
            <a:off x="323528" y="624568"/>
            <a:ext cx="8352928" cy="4989268"/>
          </a:xfrm>
        </p:spPr>
        <p:txBody>
          <a:bodyPr/>
          <a:lstStyle/>
          <a:p>
            <a:r>
              <a:rPr lang="fr-FR" sz="4000" dirty="0"/>
              <a:t>Vous demandez </a:t>
            </a:r>
            <a:br>
              <a:rPr lang="fr-FR" sz="4000" dirty="0"/>
            </a:br>
            <a:r>
              <a:rPr lang="fr-FR" sz="4000" dirty="0"/>
              <a:t>le R</a:t>
            </a:r>
            <a:r>
              <a:rPr lang="fr-FR" sz="4000" dirty="0" smtClean="0"/>
              <a:t>evenu </a:t>
            </a:r>
            <a:r>
              <a:rPr lang="fr-FR" sz="4000" dirty="0"/>
              <a:t>de Solidarité A</a:t>
            </a:r>
            <a:r>
              <a:rPr lang="fr-FR" sz="4000" dirty="0" smtClean="0"/>
              <a:t>ctive (RSA)</a:t>
            </a:r>
            <a:r>
              <a:rPr lang="fr-FR" sz="4000" dirty="0"/>
              <a:t/>
            </a:r>
            <a:br>
              <a:rPr lang="fr-FR" sz="4000" dirty="0"/>
            </a:br>
            <a:r>
              <a:rPr lang="fr-FR" sz="4000" dirty="0"/>
              <a:t>ou </a:t>
            </a:r>
            <a:r>
              <a:rPr lang="fr-FR" sz="4000" dirty="0" smtClean="0"/>
              <a:t>en </a:t>
            </a:r>
            <a:r>
              <a:rPr lang="fr-FR" sz="4000" dirty="0"/>
              <a:t>êtes déjà </a:t>
            </a:r>
            <a:r>
              <a:rPr lang="fr-FR" sz="4000" dirty="0" smtClean="0"/>
              <a:t>bénéficiaire </a:t>
            </a:r>
            <a:br>
              <a:rPr lang="fr-FR" sz="4000" dirty="0" smtClean="0"/>
            </a:br>
            <a:r>
              <a:rPr lang="fr-FR" sz="4000" dirty="0" smtClean="0"/>
              <a:t>et</a:t>
            </a:r>
            <a:r>
              <a:rPr lang="fr-FR" sz="4000" dirty="0"/>
              <a:t> </a:t>
            </a:r>
            <a:r>
              <a:rPr lang="fr-FR" sz="4000" dirty="0" smtClean="0"/>
              <a:t>vous (ou l’un des membres du foyer) exercez </a:t>
            </a:r>
            <a:r>
              <a:rPr lang="fr-FR" sz="4000" dirty="0"/>
              <a:t>une activité de </a:t>
            </a:r>
            <a:br>
              <a:rPr lang="fr-FR" sz="4000" dirty="0"/>
            </a:br>
            <a:r>
              <a:rPr lang="fr-FR" sz="4000" dirty="0"/>
              <a:t>Travailleur indépendant </a:t>
            </a:r>
            <a:r>
              <a:rPr lang="fr-FR" sz="4000" dirty="0" smtClean="0"/>
              <a:t/>
            </a:r>
            <a:br>
              <a:rPr lang="fr-FR" sz="4000" dirty="0" smtClean="0"/>
            </a:br>
            <a:r>
              <a:rPr lang="fr-FR" b="1" u="sng" dirty="0">
                <a:solidFill>
                  <a:srgbClr val="23468D"/>
                </a:solidFill>
                <a:effectLst>
                  <a:outerShdw blurRad="38100" dist="38100" dir="2700000" algn="tl">
                    <a:srgbClr val="000000">
                      <a:alpha val="43137"/>
                    </a:srgbClr>
                  </a:outerShdw>
                </a:effectLst>
              </a:rPr>
              <a:t>au régime fiscal du réel </a:t>
            </a:r>
            <a:r>
              <a:rPr lang="fr-FR" sz="4000" b="1" u="sng" dirty="0" smtClean="0"/>
              <a:t/>
            </a:r>
            <a:br>
              <a:rPr lang="fr-FR" sz="4000" b="1" u="sng" dirty="0" smtClean="0"/>
            </a:br>
            <a:r>
              <a:rPr lang="fr-FR" sz="2000" dirty="0" smtClean="0"/>
              <a:t>(Impôts sur les Sociétés </a:t>
            </a:r>
            <a:r>
              <a:rPr lang="fr-FR" sz="2000" dirty="0"/>
              <a:t>ou </a:t>
            </a:r>
            <a:r>
              <a:rPr lang="fr-FR" sz="2000" dirty="0" smtClean="0"/>
              <a:t>sur le Revenu)</a:t>
            </a:r>
            <a:endParaRPr lang="fr-FR" altLang="fr-FR" sz="3600" dirty="0"/>
          </a:p>
        </p:txBody>
      </p:sp>
      <p:pic>
        <p:nvPicPr>
          <p:cNvPr id="1028" name="Picture 4" descr="Image associée">
            <a:hlinkClick r:id="rId7"/>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3722" t="8514" r="13722" b="9762"/>
          <a:stretch/>
        </p:blipFill>
        <p:spPr bwMode="auto">
          <a:xfrm>
            <a:off x="179512" y="62311"/>
            <a:ext cx="1346638" cy="1134903"/>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15616" y="6063637"/>
            <a:ext cx="1210801" cy="756479"/>
          </a:xfrm>
          <a:prstGeom prst="rect">
            <a:avLst/>
          </a:prstGeom>
        </p:spPr>
      </p:pic>
      <p:pic>
        <p:nvPicPr>
          <p:cNvPr id="5" name="Imag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2847" y="5476014"/>
            <a:ext cx="781159" cy="1228897"/>
          </a:xfrm>
          <a:prstGeom prst="rect">
            <a:avLst/>
          </a:prstGeom>
        </p:spPr>
      </p:pic>
      <p:pic>
        <p:nvPicPr>
          <p:cNvPr id="1026" name="Picture 2" descr="Résultat de recherche d'images pour &quot;logo comptabilisé&quot;">
            <a:hlinkClick r:id="rId11"/>
          </p:cNvPr>
          <p:cNvPicPr>
            <a:picLocks noChangeAspect="1" noChangeArrowheads="1"/>
          </p:cNvPicPr>
          <p:nvPr/>
        </p:nvPicPr>
        <p:blipFill rotWithShape="1">
          <a:blip r:embed="rId12" cstate="print">
            <a:lum bright="70000" contrast="-70000"/>
            <a:extLst>
              <a:ext uri="{28A0092B-C50C-407E-A947-70E740481C1C}">
                <a14:useLocalDpi xmlns:a14="http://schemas.microsoft.com/office/drawing/2010/main" val="0"/>
              </a:ext>
            </a:extLst>
          </a:blip>
          <a:srcRect l="6251" t="33139" r="7088" b="33431"/>
          <a:stretch/>
        </p:blipFill>
        <p:spPr bwMode="auto">
          <a:xfrm rot="659719">
            <a:off x="7729867" y="3519732"/>
            <a:ext cx="984944" cy="348322"/>
          </a:xfrm>
          <a:prstGeom prst="rect">
            <a:avLst/>
          </a:prstGeom>
          <a:noFill/>
          <a:effectLst>
            <a:glow rad="63500">
              <a:schemeClr val="bg1">
                <a:alpha val="40000"/>
              </a:schemeClr>
            </a:glo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rré corné 11"/>
          <p:cNvSpPr/>
          <p:nvPr/>
        </p:nvSpPr>
        <p:spPr>
          <a:xfrm>
            <a:off x="5862951" y="548680"/>
            <a:ext cx="2520281" cy="738664"/>
          </a:xfrm>
          <a:prstGeom prst="foldedCorner">
            <a:avLst/>
          </a:prstGeom>
          <a:gradFill flip="none" rotWithShape="1">
            <a:gsLst>
              <a:gs pos="0">
                <a:srgbClr val="002060"/>
              </a:gs>
              <a:gs pos="52000">
                <a:srgbClr val="0070C0"/>
              </a:gs>
              <a:gs pos="100000">
                <a:srgbClr val="00B0F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98" name="Rectangle 2"/>
          <p:cNvSpPr>
            <a:spLocks noGrp="1" noChangeArrowheads="1"/>
          </p:cNvSpPr>
          <p:nvPr>
            <p:ph type="title"/>
          </p:nvPr>
        </p:nvSpPr>
        <p:spPr>
          <a:xfrm>
            <a:off x="1352999" y="45299"/>
            <a:ext cx="3528392" cy="710952"/>
          </a:xfrm>
        </p:spPr>
        <p:txBody>
          <a:bodyPr/>
          <a:lstStyle/>
          <a:p>
            <a:r>
              <a:rPr lang="fr-FR" altLang="fr-FR" dirty="0" smtClean="0">
                <a:solidFill>
                  <a:srgbClr val="002060"/>
                </a:solidFill>
              </a:rPr>
              <a:t>Le droit RSA</a:t>
            </a:r>
            <a:endParaRPr lang="fr-FR" altLang="fr-FR" dirty="0">
              <a:solidFill>
                <a:srgbClr val="002060"/>
              </a:solidFill>
            </a:endParaRPr>
          </a:p>
        </p:txBody>
      </p:sp>
      <p:sp>
        <p:nvSpPr>
          <p:cNvPr id="2" name="ZoneTexte 1"/>
          <p:cNvSpPr txBox="1"/>
          <p:nvPr/>
        </p:nvSpPr>
        <p:spPr>
          <a:xfrm>
            <a:off x="227607" y="702569"/>
            <a:ext cx="5545108" cy="584775"/>
          </a:xfrm>
          <a:prstGeom prst="rect">
            <a:avLst/>
          </a:prstGeom>
          <a:noFill/>
        </p:spPr>
        <p:txBody>
          <a:bodyPr wrap="none" rtlCol="0">
            <a:spAutoFit/>
          </a:bodyPr>
          <a:lstStyle/>
          <a:p>
            <a:r>
              <a:rPr lang="fr-FR" sz="1600" dirty="0"/>
              <a:t>L</a:t>
            </a:r>
            <a:r>
              <a:rPr lang="fr-FR" sz="1600" dirty="0" smtClean="0"/>
              <a:t>es revenus issus de (ou des) l’activité(s) indépendante(s) </a:t>
            </a:r>
          </a:p>
          <a:p>
            <a:r>
              <a:rPr lang="fr-FR" sz="1600" dirty="0" smtClean="0"/>
              <a:t>seront pris en compte de la manière suivante :</a:t>
            </a:r>
            <a:endParaRPr lang="fr-FR" sz="1600" dirty="0"/>
          </a:p>
        </p:txBody>
      </p:sp>
      <p:sp>
        <p:nvSpPr>
          <p:cNvPr id="3" name="Flèche droite 2"/>
          <p:cNvSpPr/>
          <p:nvPr/>
        </p:nvSpPr>
        <p:spPr>
          <a:xfrm rot="8780230">
            <a:off x="1145659" y="1417466"/>
            <a:ext cx="784767" cy="260996"/>
          </a:xfrm>
          <a:prstGeom prst="rightArrow">
            <a:avLst>
              <a:gd name="adj1" fmla="val 50000"/>
              <a:gd name="adj2" fmla="val 83767"/>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391976" y="1896294"/>
            <a:ext cx="2225948" cy="369332"/>
          </a:xfrm>
          <a:prstGeom prst="rect">
            <a:avLst/>
          </a:prstGeom>
          <a:solidFill>
            <a:srgbClr val="00B0F0"/>
          </a:solidFill>
        </p:spPr>
        <p:txBody>
          <a:bodyPr wrap="square" rtlCol="0">
            <a:spAutoFit/>
          </a:bodyPr>
          <a:lstStyle/>
          <a:p>
            <a:pPr algn="ctr"/>
            <a:r>
              <a:rPr lang="fr-FR" dirty="0" smtClean="0">
                <a:solidFill>
                  <a:schemeClr val="bg1"/>
                </a:solidFill>
              </a:rPr>
              <a:t>Mes rémunérations</a:t>
            </a:r>
            <a:endParaRPr lang="fr-FR" dirty="0">
              <a:solidFill>
                <a:schemeClr val="bg1"/>
              </a:solidFill>
            </a:endParaRPr>
          </a:p>
        </p:txBody>
      </p:sp>
      <p:sp>
        <p:nvSpPr>
          <p:cNvPr id="7" name="ZoneTexte 6"/>
          <p:cNvSpPr txBox="1"/>
          <p:nvPr/>
        </p:nvSpPr>
        <p:spPr>
          <a:xfrm>
            <a:off x="227608" y="2363342"/>
            <a:ext cx="3308992" cy="738664"/>
          </a:xfrm>
          <a:prstGeom prst="rect">
            <a:avLst/>
          </a:prstGeom>
          <a:noFill/>
        </p:spPr>
        <p:txBody>
          <a:bodyPr wrap="square" rtlCol="0">
            <a:spAutoFit/>
          </a:bodyPr>
          <a:lstStyle/>
          <a:p>
            <a:pPr algn="ctr"/>
            <a:r>
              <a:rPr lang="fr-FR" sz="1400" dirty="0" smtClean="0">
                <a:latin typeface="+mn-lt"/>
              </a:rPr>
              <a:t>Je les déclare dans la catégorie « salaires »</a:t>
            </a:r>
          </a:p>
          <a:p>
            <a:pPr algn="ctr"/>
            <a:r>
              <a:rPr lang="fr-FR" sz="1400" dirty="0" smtClean="0">
                <a:latin typeface="+mn-lt"/>
              </a:rPr>
              <a:t>sur mes Déclarations Trimestrielles de ressources</a:t>
            </a:r>
            <a:r>
              <a:rPr lang="fr-FR" sz="1400" dirty="0">
                <a:latin typeface="+mn-lt"/>
              </a:rPr>
              <a:t> </a:t>
            </a:r>
            <a:r>
              <a:rPr lang="fr-FR" sz="1400" dirty="0" smtClean="0">
                <a:latin typeface="+mn-lt"/>
              </a:rPr>
              <a:t>auprès de la CAF ou de la MSA</a:t>
            </a:r>
            <a:endParaRPr lang="fr-FR" sz="1400" dirty="0">
              <a:latin typeface="+mn-lt"/>
            </a:endParaRPr>
          </a:p>
        </p:txBody>
      </p:sp>
      <p:pic>
        <p:nvPicPr>
          <p:cNvPr id="10" name="Image 9"/>
          <p:cNvPicPr>
            <a:picLocks noChangeAspect="1"/>
          </p:cNvPicPr>
          <p:nvPr/>
        </p:nvPicPr>
        <p:blipFill>
          <a:blip r:embed="rId3"/>
          <a:stretch>
            <a:fillRect/>
          </a:stretch>
        </p:blipFill>
        <p:spPr>
          <a:xfrm>
            <a:off x="227608" y="3123085"/>
            <a:ext cx="4056360" cy="1926666"/>
          </a:xfrm>
          <a:prstGeom prst="rect">
            <a:avLst/>
          </a:prstGeom>
        </p:spPr>
      </p:pic>
      <p:sp>
        <p:nvSpPr>
          <p:cNvPr id="8" name="Rectangle 7"/>
          <p:cNvSpPr/>
          <p:nvPr/>
        </p:nvSpPr>
        <p:spPr>
          <a:xfrm>
            <a:off x="256271" y="3582532"/>
            <a:ext cx="4027697" cy="464438"/>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descr="Résultat de recherche d'images pour &quot;logo attention&quot;">
            <a:hlinkClick r:id="rId4"/>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4526"/>
          <a:stretch/>
        </p:blipFill>
        <p:spPr bwMode="auto">
          <a:xfrm>
            <a:off x="256271" y="5509198"/>
            <a:ext cx="721395" cy="659834"/>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11" name="ZoneTexte 10"/>
          <p:cNvSpPr txBox="1"/>
          <p:nvPr/>
        </p:nvSpPr>
        <p:spPr>
          <a:xfrm>
            <a:off x="988444" y="5247282"/>
            <a:ext cx="3583556" cy="1200329"/>
          </a:xfrm>
          <a:prstGeom prst="rect">
            <a:avLst/>
          </a:prstGeom>
          <a:noFill/>
          <a:ln w="12700" cap="rnd" cmpd="sng">
            <a:solidFill>
              <a:srgbClr val="FF0000">
                <a:alpha val="94000"/>
              </a:srgbClr>
            </a:solidFill>
          </a:ln>
        </p:spPr>
        <p:txBody>
          <a:bodyPr wrap="square" rtlCol="0">
            <a:spAutoFit/>
          </a:bodyPr>
          <a:lstStyle/>
          <a:p>
            <a:pPr algn="just" fontAlgn="auto">
              <a:spcBef>
                <a:spcPts val="0"/>
              </a:spcBef>
              <a:spcAft>
                <a:spcPts val="0"/>
              </a:spcAft>
            </a:pPr>
            <a:r>
              <a:rPr lang="fr-FR" sz="1200" dirty="0" smtClean="0">
                <a:solidFill>
                  <a:prstClr val="black"/>
                </a:solidFill>
                <a:latin typeface="Calibri" panose="020F0502020204030204"/>
              </a:rPr>
              <a:t>Vos </a:t>
            </a:r>
            <a:r>
              <a:rPr lang="fr-FR" sz="1200" dirty="0">
                <a:solidFill>
                  <a:prstClr val="black"/>
                </a:solidFill>
                <a:latin typeface="Calibri" panose="020F0502020204030204"/>
              </a:rPr>
              <a:t>déclarations seront </a:t>
            </a:r>
            <a:r>
              <a:rPr lang="fr-FR" sz="1200" dirty="0" smtClean="0">
                <a:solidFill>
                  <a:prstClr val="black"/>
                </a:solidFill>
                <a:latin typeface="Calibri" panose="020F0502020204030204"/>
              </a:rPr>
              <a:t>contrôlées au moins une </a:t>
            </a:r>
            <a:r>
              <a:rPr lang="fr-FR" sz="1200" dirty="0">
                <a:solidFill>
                  <a:prstClr val="black"/>
                </a:solidFill>
                <a:latin typeface="Calibri" panose="020F0502020204030204"/>
              </a:rPr>
              <a:t>fois par an au regard de </a:t>
            </a:r>
            <a:r>
              <a:rPr lang="fr-FR" sz="1200" dirty="0" smtClean="0">
                <a:solidFill>
                  <a:prstClr val="black"/>
                </a:solidFill>
                <a:latin typeface="Calibri" panose="020F0502020204030204"/>
              </a:rPr>
              <a:t>votre bilan comptable, </a:t>
            </a:r>
            <a:r>
              <a:rPr lang="fr-FR" sz="1200" dirty="0">
                <a:solidFill>
                  <a:prstClr val="black"/>
                </a:solidFill>
                <a:latin typeface="Calibri" panose="020F0502020204030204"/>
              </a:rPr>
              <a:t>de vos déclarations </a:t>
            </a:r>
            <a:r>
              <a:rPr lang="fr-FR" sz="1200" dirty="0" smtClean="0">
                <a:solidFill>
                  <a:prstClr val="black"/>
                </a:solidFill>
                <a:latin typeface="Calibri" panose="020F0502020204030204"/>
              </a:rPr>
              <a:t>d’impôts, et/ou lors d’une </a:t>
            </a:r>
            <a:r>
              <a:rPr lang="fr-FR" sz="1200" dirty="0">
                <a:solidFill>
                  <a:prstClr val="black"/>
                </a:solidFill>
                <a:latin typeface="Calibri" panose="020F0502020204030204"/>
              </a:rPr>
              <a:t>convocation </a:t>
            </a:r>
            <a:r>
              <a:rPr lang="fr-FR" sz="1200" dirty="0" smtClean="0">
                <a:solidFill>
                  <a:prstClr val="black"/>
                </a:solidFill>
                <a:latin typeface="Calibri" panose="020F0502020204030204"/>
              </a:rPr>
              <a:t>à </a:t>
            </a:r>
            <a:r>
              <a:rPr lang="fr-FR" sz="1200" dirty="0">
                <a:solidFill>
                  <a:prstClr val="black"/>
                </a:solidFill>
                <a:latin typeface="Calibri" panose="020F0502020204030204"/>
              </a:rPr>
              <a:t>l’initiative du </a:t>
            </a:r>
            <a:r>
              <a:rPr lang="fr-FR" sz="1200" dirty="0" smtClean="0">
                <a:solidFill>
                  <a:prstClr val="black"/>
                </a:solidFill>
                <a:latin typeface="Calibri" panose="020F0502020204030204"/>
              </a:rPr>
              <a:t>Département.</a:t>
            </a:r>
          </a:p>
          <a:p>
            <a:pPr algn="just" fontAlgn="auto">
              <a:spcBef>
                <a:spcPts val="0"/>
              </a:spcBef>
              <a:spcAft>
                <a:spcPts val="0"/>
              </a:spcAft>
            </a:pPr>
            <a:r>
              <a:rPr lang="fr-FR" sz="1200" dirty="0" smtClean="0">
                <a:solidFill>
                  <a:prstClr val="black"/>
                </a:solidFill>
                <a:latin typeface="Calibri" panose="020F0502020204030204"/>
              </a:rPr>
              <a:t>Si un écart est constaté, un indu sera émis que vous devrez rembourser.</a:t>
            </a:r>
            <a:endParaRPr lang="fr-FR" sz="1200" dirty="0">
              <a:solidFill>
                <a:prstClr val="black"/>
              </a:solidFill>
              <a:latin typeface="Calibri" panose="020F0502020204030204"/>
            </a:endParaRPr>
          </a:p>
        </p:txBody>
      </p:sp>
      <p:sp>
        <p:nvSpPr>
          <p:cNvPr id="18" name="ZoneTexte 17"/>
          <p:cNvSpPr txBox="1"/>
          <p:nvPr/>
        </p:nvSpPr>
        <p:spPr>
          <a:xfrm>
            <a:off x="4572000" y="1896294"/>
            <a:ext cx="4204081" cy="369332"/>
          </a:xfrm>
          <a:prstGeom prst="rect">
            <a:avLst/>
          </a:prstGeom>
          <a:solidFill>
            <a:srgbClr val="00B0F0"/>
          </a:solidFill>
        </p:spPr>
        <p:txBody>
          <a:bodyPr wrap="square" rtlCol="0">
            <a:spAutoFit/>
          </a:bodyPr>
          <a:lstStyle/>
          <a:p>
            <a:pPr algn="ctr"/>
            <a:r>
              <a:rPr lang="fr-FR" dirty="0" smtClean="0">
                <a:solidFill>
                  <a:schemeClr val="bg1"/>
                </a:solidFill>
              </a:rPr>
              <a:t>Le revenu disponible de mon entreprise</a:t>
            </a:r>
            <a:endParaRPr lang="fr-FR" dirty="0">
              <a:solidFill>
                <a:schemeClr val="bg1"/>
              </a:solidFill>
            </a:endParaRPr>
          </a:p>
        </p:txBody>
      </p:sp>
      <p:sp>
        <p:nvSpPr>
          <p:cNvPr id="19" name="ZoneTexte 18"/>
          <p:cNvSpPr txBox="1"/>
          <p:nvPr/>
        </p:nvSpPr>
        <p:spPr>
          <a:xfrm>
            <a:off x="4656938" y="2305627"/>
            <a:ext cx="4119143" cy="830997"/>
          </a:xfrm>
          <a:prstGeom prst="rect">
            <a:avLst/>
          </a:prstGeom>
          <a:noFill/>
        </p:spPr>
        <p:txBody>
          <a:bodyPr wrap="square" rtlCol="0">
            <a:spAutoFit/>
          </a:bodyPr>
          <a:lstStyle/>
          <a:p>
            <a:pPr algn="ctr" fontAlgn="auto">
              <a:spcBef>
                <a:spcPts val="0"/>
              </a:spcBef>
              <a:spcAft>
                <a:spcPts val="0"/>
              </a:spcAft>
            </a:pPr>
            <a:r>
              <a:rPr lang="fr-FR" sz="1600" dirty="0">
                <a:solidFill>
                  <a:prstClr val="black"/>
                </a:solidFill>
                <a:latin typeface="Calibri" panose="020F0502020204030204"/>
              </a:rPr>
              <a:t>Celui que le Département </a:t>
            </a:r>
            <a:r>
              <a:rPr lang="fr-FR" sz="1600" dirty="0" smtClean="0">
                <a:solidFill>
                  <a:prstClr val="black"/>
                </a:solidFill>
                <a:latin typeface="Calibri" panose="020F0502020204030204"/>
              </a:rPr>
              <a:t>évalue</a:t>
            </a:r>
            <a:r>
              <a:rPr lang="fr-FR" sz="1600" dirty="0">
                <a:solidFill>
                  <a:prstClr val="black"/>
                </a:solidFill>
                <a:latin typeface="Calibri" panose="020F0502020204030204"/>
              </a:rPr>
              <a:t> </a:t>
            </a:r>
            <a:r>
              <a:rPr lang="fr-FR" sz="1600" b="1" u="sng" dirty="0">
                <a:solidFill>
                  <a:prstClr val="black"/>
                </a:solidFill>
                <a:latin typeface="Calibri" panose="020F0502020204030204"/>
              </a:rPr>
              <a:t>pour une année et de manière </a:t>
            </a:r>
            <a:r>
              <a:rPr lang="fr-FR" sz="1600" b="1" u="sng" dirty="0" smtClean="0">
                <a:solidFill>
                  <a:prstClr val="black"/>
                </a:solidFill>
                <a:latin typeface="Calibri" panose="020F0502020204030204"/>
              </a:rPr>
              <a:t>forfaitaire</a:t>
            </a:r>
            <a:r>
              <a:rPr lang="fr-FR" sz="1600" dirty="0">
                <a:solidFill>
                  <a:prstClr val="black"/>
                </a:solidFill>
                <a:latin typeface="Calibri" panose="020F0502020204030204"/>
              </a:rPr>
              <a:t/>
            </a:r>
            <a:br>
              <a:rPr lang="fr-FR" sz="1600" dirty="0">
                <a:solidFill>
                  <a:prstClr val="black"/>
                </a:solidFill>
                <a:latin typeface="Calibri" panose="020F0502020204030204"/>
              </a:rPr>
            </a:br>
            <a:r>
              <a:rPr lang="fr-FR" sz="1600" dirty="0" smtClean="0">
                <a:solidFill>
                  <a:prstClr val="black"/>
                </a:solidFill>
                <a:latin typeface="Calibri" panose="020F0502020204030204"/>
              </a:rPr>
              <a:t> </a:t>
            </a:r>
            <a:r>
              <a:rPr lang="fr-FR" sz="1400" dirty="0" smtClean="0">
                <a:solidFill>
                  <a:prstClr val="black"/>
                </a:solidFill>
                <a:latin typeface="Calibri" panose="020F0502020204030204"/>
              </a:rPr>
              <a:t>(au </a:t>
            </a:r>
            <a:r>
              <a:rPr lang="fr-FR" sz="1400" dirty="0">
                <a:solidFill>
                  <a:prstClr val="black"/>
                </a:solidFill>
                <a:latin typeface="Calibri" panose="020F0502020204030204"/>
              </a:rPr>
              <a:t>vu de mon bilan </a:t>
            </a:r>
            <a:r>
              <a:rPr lang="fr-FR" sz="1400" dirty="0" smtClean="0">
                <a:solidFill>
                  <a:prstClr val="black"/>
                </a:solidFill>
                <a:latin typeface="Calibri" panose="020F0502020204030204"/>
              </a:rPr>
              <a:t>comptable)</a:t>
            </a:r>
            <a:endParaRPr lang="fr-FR" sz="1200" dirty="0"/>
          </a:p>
        </p:txBody>
      </p:sp>
      <p:graphicFrame>
        <p:nvGraphicFramePr>
          <p:cNvPr id="13" name="Graphique 12"/>
          <p:cNvGraphicFramePr/>
          <p:nvPr>
            <p:extLst>
              <p:ext uri="{D42A27DB-BD31-4B8C-83A1-F6EECF244321}">
                <p14:modId xmlns:p14="http://schemas.microsoft.com/office/powerpoint/2010/main" val="3591726691"/>
              </p:ext>
            </p:extLst>
          </p:nvPr>
        </p:nvGraphicFramePr>
        <p:xfrm>
          <a:off x="4139952" y="3102006"/>
          <a:ext cx="5688632" cy="3653048"/>
        </p:xfrm>
        <a:graphic>
          <a:graphicData uri="http://schemas.openxmlformats.org/drawingml/2006/chart">
            <c:chart xmlns:c="http://schemas.openxmlformats.org/drawingml/2006/chart" xmlns:r="http://schemas.openxmlformats.org/officeDocument/2006/relationships" r:id="rId6"/>
          </a:graphicData>
        </a:graphic>
      </p:graphicFrame>
      <p:sp>
        <p:nvSpPr>
          <p:cNvPr id="14" name="Plus 13"/>
          <p:cNvSpPr/>
          <p:nvPr/>
        </p:nvSpPr>
        <p:spPr>
          <a:xfrm>
            <a:off x="3126910" y="1655385"/>
            <a:ext cx="936104" cy="851149"/>
          </a:xfrm>
          <a:prstGeom prst="mathPlus">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5859643" y="548680"/>
            <a:ext cx="2592289" cy="738664"/>
          </a:xfrm>
          <a:prstGeom prst="rect">
            <a:avLst/>
          </a:prstGeom>
          <a:noFill/>
        </p:spPr>
        <p:txBody>
          <a:bodyPr wrap="square" rtlCol="0">
            <a:spAutoFit/>
          </a:bodyPr>
          <a:lstStyle/>
          <a:p>
            <a:r>
              <a:rPr lang="fr-FR" sz="1400" dirty="0" smtClean="0">
                <a:solidFill>
                  <a:schemeClr val="bg1"/>
                </a:solidFill>
                <a:latin typeface="+mn-lt"/>
              </a:rPr>
              <a:t>Application des Articles</a:t>
            </a:r>
          </a:p>
          <a:p>
            <a:pPr algn="just"/>
            <a:r>
              <a:rPr lang="fr-FR" sz="1400" dirty="0" smtClean="0">
                <a:solidFill>
                  <a:schemeClr val="bg1"/>
                </a:solidFill>
                <a:latin typeface="+mn-lt"/>
              </a:rPr>
              <a:t>R 262-18 </a:t>
            </a:r>
            <a:r>
              <a:rPr lang="fr-FR" sz="1400" dirty="0">
                <a:solidFill>
                  <a:schemeClr val="bg1"/>
                </a:solidFill>
                <a:latin typeface="+mn-lt"/>
              </a:rPr>
              <a:t>à </a:t>
            </a:r>
            <a:r>
              <a:rPr lang="fr-FR" sz="1400" dirty="0" smtClean="0">
                <a:solidFill>
                  <a:schemeClr val="bg1"/>
                </a:solidFill>
                <a:latin typeface="+mn-lt"/>
              </a:rPr>
              <a:t>24 du </a:t>
            </a:r>
            <a:r>
              <a:rPr lang="fr-FR" sz="1400" dirty="0">
                <a:solidFill>
                  <a:schemeClr val="bg1"/>
                </a:solidFill>
                <a:latin typeface="+mn-lt"/>
              </a:rPr>
              <a:t>Code de l’Action Sociale et des </a:t>
            </a:r>
            <a:r>
              <a:rPr lang="fr-FR" sz="1400" dirty="0" smtClean="0">
                <a:solidFill>
                  <a:schemeClr val="bg1"/>
                </a:solidFill>
                <a:latin typeface="+mn-lt"/>
              </a:rPr>
              <a:t>Familles</a:t>
            </a:r>
            <a:endParaRPr lang="fr-FR" sz="1400" dirty="0">
              <a:solidFill>
                <a:schemeClr val="bg1"/>
              </a:solidFill>
              <a:latin typeface="+mn-lt"/>
            </a:endParaRPr>
          </a:p>
        </p:txBody>
      </p:sp>
      <p:sp>
        <p:nvSpPr>
          <p:cNvPr id="24" name="Flèche droite 23"/>
          <p:cNvSpPr/>
          <p:nvPr/>
        </p:nvSpPr>
        <p:spPr>
          <a:xfrm rot="2303480">
            <a:off x="4688429" y="1392461"/>
            <a:ext cx="784767" cy="260996"/>
          </a:xfrm>
          <a:prstGeom prst="rightArrow">
            <a:avLst>
              <a:gd name="adj1" fmla="val 50000"/>
              <a:gd name="adj2" fmla="val 83767"/>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4581" y="116632"/>
            <a:ext cx="7344816" cy="810344"/>
          </a:xfrm>
        </p:spPr>
        <p:txBody>
          <a:bodyPr/>
          <a:lstStyle/>
          <a:p>
            <a:r>
              <a:rPr lang="fr-FR" dirty="0" smtClean="0">
                <a:solidFill>
                  <a:srgbClr val="00CCFF"/>
                </a:solidFill>
              </a:rPr>
              <a:t>Mon parcours d’Insertion</a:t>
            </a:r>
            <a:endParaRPr lang="fr-FR" dirty="0">
              <a:solidFill>
                <a:srgbClr val="00CCFF"/>
              </a:solidFill>
            </a:endParaRPr>
          </a:p>
        </p:txBody>
      </p:sp>
      <p:graphicFrame>
        <p:nvGraphicFramePr>
          <p:cNvPr id="12" name="Diagramme 11"/>
          <p:cNvGraphicFramePr/>
          <p:nvPr>
            <p:extLst>
              <p:ext uri="{D42A27DB-BD31-4B8C-83A1-F6EECF244321}">
                <p14:modId xmlns:p14="http://schemas.microsoft.com/office/powerpoint/2010/main" val="3412925264"/>
              </p:ext>
            </p:extLst>
          </p:nvPr>
        </p:nvGraphicFramePr>
        <p:xfrm>
          <a:off x="107504" y="0"/>
          <a:ext cx="8871976" cy="67420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ectangle 14"/>
          <p:cNvSpPr/>
          <p:nvPr/>
        </p:nvSpPr>
        <p:spPr>
          <a:xfrm rot="20033347">
            <a:off x="979668" y="1337068"/>
            <a:ext cx="4456319" cy="1447890"/>
          </a:xfrm>
          <a:prstGeom prst="rect">
            <a:avLst/>
          </a:prstGeom>
          <a:noFill/>
        </p:spPr>
        <p:txBody>
          <a:bodyPr wrap="square" lIns="91440" tIns="45720" rIns="91440" bIns="45720">
            <a:prstTxWarp prst="textChevron">
              <a:avLst/>
            </a:prstTxWarp>
            <a:spAutoFit/>
          </a:bodyPr>
          <a:lstStyle/>
          <a:p>
            <a:pPr algn="ctr"/>
            <a:r>
              <a:rPr lang="fr-FR" sz="5400" dirty="0" smtClean="0">
                <a:ln w="0"/>
                <a:solidFill>
                  <a:srgbClr val="002060"/>
                </a:solidFill>
                <a:effectLst>
                  <a:outerShdw blurRad="38100" dist="25400" dir="5400000" algn="ctr" rotWithShape="0">
                    <a:srgbClr val="6E747A">
                      <a:alpha val="43000"/>
                    </a:srgbClr>
                  </a:outerShdw>
                </a:effectLst>
              </a:rPr>
              <a:t>2 	ans</a:t>
            </a:r>
            <a:endParaRPr lang="fr-FR" sz="5400" b="0" cap="none" spc="0" dirty="0">
              <a:ln w="0"/>
              <a:solidFill>
                <a:srgbClr val="002060"/>
              </a:solidFill>
              <a:effectLst>
                <a:outerShdw blurRad="38100" dist="25400" dir="5400000" algn="ctr" rotWithShape="0">
                  <a:srgbClr val="6E747A">
                    <a:alpha val="43000"/>
                  </a:srgbClr>
                </a:outerShdw>
              </a:effectLst>
            </a:endParaRPr>
          </a:p>
        </p:txBody>
      </p:sp>
      <p:graphicFrame>
        <p:nvGraphicFramePr>
          <p:cNvPr id="7" name="Tableau 6"/>
          <p:cNvGraphicFramePr>
            <a:graphicFrameLocks noGrp="1"/>
          </p:cNvGraphicFramePr>
          <p:nvPr>
            <p:extLst>
              <p:ext uri="{D42A27DB-BD31-4B8C-83A1-F6EECF244321}">
                <p14:modId xmlns:p14="http://schemas.microsoft.com/office/powerpoint/2010/main" val="3538639143"/>
              </p:ext>
            </p:extLst>
          </p:nvPr>
        </p:nvGraphicFramePr>
        <p:xfrm>
          <a:off x="4018516" y="3588769"/>
          <a:ext cx="4579270" cy="2848352"/>
        </p:xfrm>
        <a:graphic>
          <a:graphicData uri="http://schemas.openxmlformats.org/drawingml/2006/table">
            <a:tbl>
              <a:tblPr firstRow="1" bandRow="1">
                <a:tableStyleId>{5C22544A-7EE6-4342-B048-85BDC9FD1C3A}</a:tableStyleId>
              </a:tblPr>
              <a:tblGrid>
                <a:gridCol w="2289635"/>
                <a:gridCol w="2289635"/>
              </a:tblGrid>
              <a:tr h="310896">
                <a:tc>
                  <a:txBody>
                    <a:bodyPr/>
                    <a:lstStyle/>
                    <a:p>
                      <a:r>
                        <a:rPr lang="fr-FR" dirty="0" smtClean="0"/>
                        <a:t>MES DROITS</a:t>
                      </a:r>
                      <a:endParaRPr lang="fr-FR" dirty="0"/>
                    </a:p>
                  </a:txBody>
                  <a:tcPr>
                    <a:solidFill>
                      <a:srgbClr val="002060"/>
                    </a:solidFill>
                  </a:tcPr>
                </a:tc>
                <a:tc>
                  <a:txBody>
                    <a:bodyPr/>
                    <a:lstStyle/>
                    <a:p>
                      <a:r>
                        <a:rPr lang="fr-FR" dirty="0" smtClean="0"/>
                        <a:t>MES DEVOIRS</a:t>
                      </a:r>
                      <a:endParaRPr lang="fr-FR" dirty="0"/>
                    </a:p>
                  </a:txBody>
                  <a:tcPr>
                    <a:solidFill>
                      <a:srgbClr val="002060"/>
                    </a:solidFill>
                  </a:tcPr>
                </a:tc>
              </a:tr>
              <a:tr h="393593">
                <a:tc rowSpan="2">
                  <a:txBody>
                    <a:bodyPr/>
                    <a:lstStyle/>
                    <a:p>
                      <a:r>
                        <a:rPr lang="fr-FR" sz="1200" dirty="0" smtClean="0"/>
                        <a:t>Diagnostic de mon activité afin d’en déterminer la</a:t>
                      </a:r>
                      <a:r>
                        <a:rPr lang="fr-FR" sz="1200" baseline="0" dirty="0" smtClean="0"/>
                        <a:t> viabilité et  de fixer les objectifs</a:t>
                      </a:r>
                      <a:endParaRPr lang="fr-FR"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Me</a:t>
                      </a:r>
                      <a:r>
                        <a:rPr lang="fr-FR" sz="1200" baseline="0" dirty="0" smtClean="0"/>
                        <a:t> présenter à chaque </a:t>
                      </a:r>
                      <a:r>
                        <a:rPr lang="fr-FR" sz="1200" baseline="0" dirty="0" smtClean="0"/>
                        <a:t>rendez-vous</a:t>
                      </a:r>
                      <a:endParaRPr lang="fr-FR" sz="1200" dirty="0" smtClean="0"/>
                    </a:p>
                  </a:txBody>
                  <a:tcPr>
                    <a:solidFill>
                      <a:schemeClr val="accent1"/>
                    </a:solidFill>
                  </a:tcPr>
                </a:tc>
              </a:tr>
              <a:tr h="288032">
                <a:tc vMerge="1">
                  <a:txBody>
                    <a:bodyPr/>
                    <a:lstStyle/>
                    <a:p>
                      <a:endParaRPr lang="fr-FR" sz="14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Signer un Contrat (CER ou PPAE)</a:t>
                      </a:r>
                    </a:p>
                  </a:txBody>
                  <a:tcPr>
                    <a:solidFill>
                      <a:schemeClr val="accent1"/>
                    </a:solidFill>
                  </a:tcPr>
                </a:tc>
              </a:tr>
              <a:tr h="803147">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Obtenir un accompagnement personnalisé tant sur le développement de mon activité que sur ma situation personnelle</a:t>
                      </a: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Mettre en œuvre</a:t>
                      </a:r>
                      <a:r>
                        <a:rPr lang="fr-FR" sz="1200" baseline="0" dirty="0" smtClean="0"/>
                        <a:t> toutes les actions nécessaires au développement de mon entreprise</a:t>
                      </a:r>
                      <a:endParaRPr lang="fr-FR" sz="1200" dirty="0" smtClean="0"/>
                    </a:p>
                  </a:txBody>
                  <a:tcPr>
                    <a:solidFill>
                      <a:schemeClr val="accent1"/>
                    </a:solidFill>
                  </a:tcPr>
                </a:tc>
              </a:tr>
              <a:tr h="259080">
                <a:tc vMerge="1">
                  <a:txBody>
                    <a:bodyPr/>
                    <a:lstStyle/>
                    <a:p>
                      <a:endParaRPr lang="fr-FR" sz="14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Respecter mes engagements</a:t>
                      </a:r>
                    </a:p>
                  </a:txBody>
                  <a:tcPr>
                    <a:solidFill>
                      <a:schemeClr val="accent1"/>
                    </a:solidFill>
                  </a:tcPr>
                </a:tc>
              </a:tr>
              <a:tr h="440435">
                <a:tc vMerge="1">
                  <a:txBody>
                    <a:bodyPr/>
                    <a:lstStyle/>
                    <a:p>
                      <a:endParaRPr lang="fr-FR" sz="14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Transmettre les documents liés à mon entreprise qui me sont demandés</a:t>
                      </a:r>
                    </a:p>
                  </a:txBody>
                  <a:tcPr>
                    <a:solidFill>
                      <a:schemeClr val="accent1"/>
                    </a:solidFill>
                  </a:tcPr>
                </a:tc>
              </a:tr>
            </a:tbl>
          </a:graphicData>
        </a:graphic>
      </p:graphicFrame>
    </p:spTree>
    <p:extLst>
      <p:ext uri="{BB962C8B-B14F-4D97-AF65-F5344CB8AC3E}">
        <p14:creationId xmlns:p14="http://schemas.microsoft.com/office/powerpoint/2010/main" val="3582490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p:cNvPicPr>
            <a:picLocks noChangeAspect="1"/>
          </p:cNvPicPr>
          <p:nvPr/>
        </p:nvPicPr>
        <p:blipFill>
          <a:blip r:embed="rId2"/>
          <a:stretch>
            <a:fillRect/>
          </a:stretch>
        </p:blipFill>
        <p:spPr>
          <a:xfrm>
            <a:off x="188740" y="1859380"/>
            <a:ext cx="1647386" cy="2067469"/>
          </a:xfrm>
          <a:prstGeom prst="rect">
            <a:avLst/>
          </a:prstGeom>
        </p:spPr>
      </p:pic>
      <p:sp>
        <p:nvSpPr>
          <p:cNvPr id="4" name="Espace réservé de la date 3"/>
          <p:cNvSpPr>
            <a:spLocks noGrp="1"/>
          </p:cNvSpPr>
          <p:nvPr>
            <p:ph type="dt" sz="half" idx="10"/>
          </p:nvPr>
        </p:nvSpPr>
        <p:spPr>
          <a:xfrm>
            <a:off x="188740" y="6483350"/>
            <a:ext cx="2133600" cy="476250"/>
          </a:xfrm>
        </p:spPr>
        <p:txBody>
          <a:bodyPr/>
          <a:lstStyle/>
          <a:p>
            <a:fld id="{B9995B68-3DC4-46FA-BBB7-9A983294DDBA}" type="datetime1">
              <a:rPr lang="fr-FR" altLang="fr-FR" smtClean="0"/>
              <a:pPr/>
              <a:t>23/12/2019</a:t>
            </a:fld>
            <a:endParaRPr lang="fr-FR" altLang="fr-FR"/>
          </a:p>
        </p:txBody>
      </p:sp>
      <p:sp>
        <p:nvSpPr>
          <p:cNvPr id="5" name="Espace réservé du numéro de diapositive 4"/>
          <p:cNvSpPr>
            <a:spLocks noGrp="1"/>
          </p:cNvSpPr>
          <p:nvPr>
            <p:ph type="sldNum" sz="quarter" idx="12"/>
          </p:nvPr>
        </p:nvSpPr>
        <p:spPr>
          <a:xfrm>
            <a:off x="6732240" y="6483350"/>
            <a:ext cx="1835150" cy="476250"/>
          </a:xfrm>
        </p:spPr>
        <p:txBody>
          <a:bodyPr/>
          <a:lstStyle/>
          <a:p>
            <a:fld id="{B68ECFFD-B60E-4AC3-AB9D-2C8815092702}" type="slidenum">
              <a:rPr lang="fr-FR" altLang="fr-FR" smtClean="0"/>
              <a:pPr/>
              <a:t>4</a:t>
            </a:fld>
            <a:endParaRPr lang="fr-FR" altLang="fr-FR"/>
          </a:p>
        </p:txBody>
      </p:sp>
      <p:sp>
        <p:nvSpPr>
          <p:cNvPr id="7" name="CustomShape 1"/>
          <p:cNvSpPr/>
          <p:nvPr/>
        </p:nvSpPr>
        <p:spPr>
          <a:xfrm>
            <a:off x="0" y="184690"/>
            <a:ext cx="6571616" cy="6371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fr-FR" sz="2800" b="1" u="sng" dirty="0" smtClean="0">
                <a:solidFill>
                  <a:srgbClr val="002060"/>
                </a:solidFill>
                <a:latin typeface="Calibri"/>
                <a:ea typeface="DejaVu Sans"/>
              </a:rPr>
              <a:t>MES RELATIONS AVEC LA CAF OU LA MSA</a:t>
            </a:r>
          </a:p>
          <a:p>
            <a:pPr algn="ctr">
              <a:lnSpc>
                <a:spcPct val="100000"/>
              </a:lnSpc>
            </a:pPr>
            <a:endParaRPr dirty="0"/>
          </a:p>
        </p:txBody>
      </p:sp>
      <p:sp>
        <p:nvSpPr>
          <p:cNvPr id="11" name="ZoneTexte 10"/>
          <p:cNvSpPr txBox="1"/>
          <p:nvPr/>
        </p:nvSpPr>
        <p:spPr>
          <a:xfrm>
            <a:off x="2158678" y="1720318"/>
            <a:ext cx="6085730" cy="1200329"/>
          </a:xfrm>
          <a:prstGeom prst="rect">
            <a:avLst/>
          </a:prstGeom>
          <a:noFill/>
          <a:ln w="15875">
            <a:solidFill>
              <a:srgbClr val="002060"/>
            </a:solidFill>
            <a:prstDash val="lgDash"/>
          </a:ln>
        </p:spPr>
        <p:txBody>
          <a:bodyPr wrap="square" rtlCol="0">
            <a:spAutoFit/>
          </a:bodyPr>
          <a:lstStyle/>
          <a:p>
            <a:pPr algn="just"/>
            <a:r>
              <a:rPr lang="fr-FR" sz="2400" b="1" dirty="0">
                <a:solidFill>
                  <a:srgbClr val="00B0F0"/>
                </a:solidFill>
                <a:latin typeface="Calibri"/>
              </a:rPr>
              <a:t>Dès que je reçois un mail de la </a:t>
            </a:r>
            <a:r>
              <a:rPr lang="fr-FR" sz="2400" b="1" dirty="0" smtClean="0">
                <a:solidFill>
                  <a:srgbClr val="00B0F0"/>
                </a:solidFill>
                <a:latin typeface="Calibri"/>
              </a:rPr>
              <a:t>CAF/MSA, je </a:t>
            </a:r>
            <a:r>
              <a:rPr lang="fr-FR" sz="2400" b="1" dirty="0">
                <a:solidFill>
                  <a:srgbClr val="00B0F0"/>
                </a:solidFill>
                <a:latin typeface="Calibri"/>
              </a:rPr>
              <a:t>vais systématiquement </a:t>
            </a:r>
            <a:r>
              <a:rPr lang="fr-FR" sz="2400" b="1" dirty="0" smtClean="0">
                <a:solidFill>
                  <a:srgbClr val="00B0F0"/>
                </a:solidFill>
                <a:latin typeface="Calibri"/>
              </a:rPr>
              <a:t>vérifier </a:t>
            </a:r>
            <a:r>
              <a:rPr lang="fr-FR" sz="2400" b="1" dirty="0">
                <a:solidFill>
                  <a:srgbClr val="00B0F0"/>
                </a:solidFill>
                <a:latin typeface="Calibri"/>
              </a:rPr>
              <a:t>mon </a:t>
            </a:r>
            <a:r>
              <a:rPr lang="fr-FR" sz="2400" b="1" dirty="0" smtClean="0">
                <a:solidFill>
                  <a:srgbClr val="00B0F0"/>
                </a:solidFill>
                <a:latin typeface="Calibri"/>
              </a:rPr>
              <a:t>espace personnel</a:t>
            </a:r>
            <a:r>
              <a:rPr lang="fr-FR" sz="2400" b="1" dirty="0">
                <a:solidFill>
                  <a:srgbClr val="00B0F0"/>
                </a:solidFill>
                <a:latin typeface="Calibri"/>
              </a:rPr>
              <a:t>. </a:t>
            </a:r>
          </a:p>
        </p:txBody>
      </p:sp>
      <p:sp>
        <p:nvSpPr>
          <p:cNvPr id="12" name="ZoneTexte 11"/>
          <p:cNvSpPr txBox="1"/>
          <p:nvPr/>
        </p:nvSpPr>
        <p:spPr>
          <a:xfrm>
            <a:off x="1528157" y="3125656"/>
            <a:ext cx="6375718" cy="1200329"/>
          </a:xfrm>
          <a:prstGeom prst="rect">
            <a:avLst/>
          </a:prstGeom>
          <a:noFill/>
          <a:ln w="15875">
            <a:solidFill>
              <a:srgbClr val="002060"/>
            </a:solidFill>
            <a:prstDash val="lgDash"/>
          </a:ln>
        </p:spPr>
        <p:txBody>
          <a:bodyPr wrap="square" rtlCol="0">
            <a:spAutoFit/>
          </a:bodyPr>
          <a:lstStyle/>
          <a:p>
            <a:pPr algn="just"/>
            <a:r>
              <a:rPr lang="fr-FR" sz="2400" b="1" dirty="0">
                <a:solidFill>
                  <a:srgbClr val="00B0F0"/>
                </a:solidFill>
                <a:latin typeface="Calibri"/>
              </a:rPr>
              <a:t>Je peux transmettre des pièces justificatives </a:t>
            </a:r>
            <a:r>
              <a:rPr lang="fr-FR" sz="2400" b="1" dirty="0" smtClean="0">
                <a:solidFill>
                  <a:srgbClr val="00B0F0"/>
                </a:solidFill>
                <a:latin typeface="Calibri"/>
              </a:rPr>
              <a:t>via </a:t>
            </a:r>
            <a:r>
              <a:rPr lang="fr-FR" sz="2400" b="1" dirty="0">
                <a:solidFill>
                  <a:srgbClr val="00B0F0"/>
                </a:solidFill>
                <a:latin typeface="Calibri"/>
              </a:rPr>
              <a:t>l’application ou le site </a:t>
            </a:r>
            <a:r>
              <a:rPr lang="fr-FR" sz="2400" b="1" dirty="0" smtClean="0">
                <a:solidFill>
                  <a:srgbClr val="00B0F0"/>
                </a:solidFill>
                <a:latin typeface="Calibri"/>
              </a:rPr>
              <a:t>en scannant </a:t>
            </a:r>
            <a:r>
              <a:rPr lang="fr-FR" sz="2400" b="1" dirty="0">
                <a:solidFill>
                  <a:srgbClr val="00B0F0"/>
                </a:solidFill>
                <a:latin typeface="Calibri"/>
              </a:rPr>
              <a:t>ou en </a:t>
            </a:r>
            <a:r>
              <a:rPr lang="fr-FR" sz="2400" b="1" dirty="0" smtClean="0">
                <a:solidFill>
                  <a:srgbClr val="00B0F0"/>
                </a:solidFill>
                <a:latin typeface="Calibri"/>
              </a:rPr>
              <a:t> </a:t>
            </a:r>
            <a:r>
              <a:rPr lang="fr-FR" sz="2400" b="1" dirty="0">
                <a:solidFill>
                  <a:srgbClr val="00B0F0"/>
                </a:solidFill>
                <a:latin typeface="Calibri"/>
              </a:rPr>
              <a:t>prenant en photo</a:t>
            </a:r>
            <a:r>
              <a:rPr lang="fr-FR" sz="2400" dirty="0">
                <a:solidFill>
                  <a:srgbClr val="00B0F0"/>
                </a:solidFill>
                <a:latin typeface="Calibri"/>
              </a:rPr>
              <a:t>. </a:t>
            </a:r>
          </a:p>
        </p:txBody>
      </p:sp>
      <p:sp>
        <p:nvSpPr>
          <p:cNvPr id="16" name="Rectangle 15"/>
          <p:cNvSpPr/>
          <p:nvPr/>
        </p:nvSpPr>
        <p:spPr>
          <a:xfrm>
            <a:off x="1255540" y="5831658"/>
            <a:ext cx="6768752" cy="954107"/>
          </a:xfrm>
          <a:prstGeom prst="rect">
            <a:avLst/>
          </a:prstGeom>
        </p:spPr>
        <p:txBody>
          <a:bodyPr wrap="square">
            <a:spAutoFit/>
          </a:bodyPr>
          <a:lstStyle/>
          <a:p>
            <a:pPr algn="ctr"/>
            <a:r>
              <a:rPr lang="fr-FR" sz="2400" b="1" dirty="0">
                <a:solidFill>
                  <a:srgbClr val="00B0F0"/>
                </a:solidFill>
                <a:latin typeface="+mn-lt"/>
                <a:ea typeface="Arial"/>
              </a:rPr>
              <a:t>Pour vous aider à faire vos démarches en ligne : </a:t>
            </a:r>
            <a:r>
              <a:rPr lang="fr-FR" b="1" dirty="0">
                <a:solidFill>
                  <a:srgbClr val="00B0F0"/>
                </a:solidFill>
                <a:latin typeface="+mn-lt"/>
                <a:ea typeface="DejaVu Sans"/>
                <a:cs typeface="Calibri" panose="020F0502020204030204" pitchFamily="34" charset="0"/>
                <a:hlinkClick r:id="rId3"/>
              </a:rPr>
              <a:t>www.caf.fr</a:t>
            </a:r>
            <a:r>
              <a:rPr lang="fr-FR" b="1" dirty="0">
                <a:solidFill>
                  <a:srgbClr val="00B0F0"/>
                </a:solidFill>
                <a:latin typeface="+mn-lt"/>
                <a:ea typeface="DejaVu Sans"/>
                <a:cs typeface="Calibri" panose="020F0502020204030204" pitchFamily="34" charset="0"/>
              </a:rPr>
              <a:t> ou </a:t>
            </a:r>
            <a:r>
              <a:rPr lang="fr-FR" b="1" dirty="0">
                <a:solidFill>
                  <a:srgbClr val="00B0F0"/>
                </a:solidFill>
                <a:latin typeface="+mn-lt"/>
                <a:ea typeface="DejaVu Sans"/>
                <a:cs typeface="Calibri" panose="020F0502020204030204" pitchFamily="34" charset="0"/>
                <a:hlinkClick r:id="rId4"/>
              </a:rPr>
              <a:t>www.sudaquitaine.msa.fr</a:t>
            </a:r>
            <a:endParaRPr lang="fr-FR" dirty="0">
              <a:latin typeface="+mn-lt"/>
            </a:endParaRPr>
          </a:p>
          <a:p>
            <a:pPr algn="ctr">
              <a:lnSpc>
                <a:spcPct val="100000"/>
              </a:lnSpc>
            </a:pPr>
            <a:endParaRPr lang="fr-FR" sz="1400" b="1" dirty="0">
              <a:solidFill>
                <a:srgbClr val="00B0F0"/>
              </a:solidFill>
            </a:endParaRPr>
          </a:p>
        </p:txBody>
      </p:sp>
      <p:sp>
        <p:nvSpPr>
          <p:cNvPr id="17" name="ZoneTexte 16"/>
          <p:cNvSpPr txBox="1"/>
          <p:nvPr/>
        </p:nvSpPr>
        <p:spPr>
          <a:xfrm>
            <a:off x="707620" y="4517616"/>
            <a:ext cx="6375718" cy="1200329"/>
          </a:xfrm>
          <a:prstGeom prst="rect">
            <a:avLst/>
          </a:prstGeom>
          <a:noFill/>
          <a:ln w="15875">
            <a:solidFill>
              <a:srgbClr val="002060"/>
            </a:solidFill>
            <a:prstDash val="lgDash"/>
          </a:ln>
        </p:spPr>
        <p:txBody>
          <a:bodyPr wrap="square" rtlCol="0">
            <a:spAutoFit/>
          </a:bodyPr>
          <a:lstStyle/>
          <a:p>
            <a:pPr algn="just"/>
            <a:r>
              <a:rPr lang="fr-FR" sz="2400" b="1" dirty="0" smtClean="0">
                <a:solidFill>
                  <a:srgbClr val="00B0F0"/>
                </a:solidFill>
                <a:latin typeface="Calibri"/>
              </a:rPr>
              <a:t>Je pense à déclarer l’ensemble des revenus de mon foyer (pensions, indemnités, aides diverses, </a:t>
            </a:r>
            <a:r>
              <a:rPr lang="fr-FR" sz="2400" b="1" dirty="0" smtClean="0">
                <a:solidFill>
                  <a:srgbClr val="00B0F0"/>
                </a:solidFill>
                <a:latin typeface="Calibri"/>
              </a:rPr>
              <a:t>loyers </a:t>
            </a:r>
            <a:r>
              <a:rPr lang="fr-FR" sz="2400" b="1" dirty="0" smtClean="0">
                <a:solidFill>
                  <a:srgbClr val="00B0F0"/>
                </a:solidFill>
                <a:latin typeface="Calibri"/>
              </a:rPr>
              <a:t>perçus, salaires, capitaux placés</a:t>
            </a:r>
            <a:r>
              <a:rPr lang="fr-FR" sz="2400" b="1" dirty="0" smtClean="0">
                <a:solidFill>
                  <a:srgbClr val="00B0F0"/>
                </a:solidFill>
                <a:latin typeface="Calibri"/>
              </a:rPr>
              <a:t>…).</a:t>
            </a:r>
            <a:endParaRPr lang="fr-FR" sz="2400" dirty="0">
              <a:solidFill>
                <a:srgbClr val="00B0F0"/>
              </a:solidFill>
              <a:latin typeface="Calibri"/>
            </a:endParaRPr>
          </a:p>
        </p:txBody>
      </p:sp>
      <p:sp>
        <p:nvSpPr>
          <p:cNvPr id="14" name="CustomShape 5"/>
          <p:cNvSpPr/>
          <p:nvPr/>
        </p:nvSpPr>
        <p:spPr>
          <a:xfrm>
            <a:off x="217340" y="749577"/>
            <a:ext cx="6430300" cy="857028"/>
          </a:xfrm>
          <a:prstGeom prst="rect">
            <a:avLst/>
          </a:prstGeom>
          <a:noFill/>
          <a:ln w="15875">
            <a:solidFill>
              <a:srgbClr val="002060"/>
            </a:solidFill>
            <a:prstDash val="lgDash"/>
          </a:ln>
        </p:spPr>
        <p:style>
          <a:lnRef idx="0">
            <a:scrgbClr r="0" g="0" b="0"/>
          </a:lnRef>
          <a:fillRef idx="0">
            <a:scrgbClr r="0" g="0" b="0"/>
          </a:fillRef>
          <a:effectRef idx="0">
            <a:scrgbClr r="0" g="0" b="0"/>
          </a:effectRef>
          <a:fontRef idx="minor"/>
        </p:style>
        <p:txBody>
          <a:bodyPr lIns="90000" tIns="45000" rIns="90000" bIns="45000"/>
          <a:lstStyle/>
          <a:p>
            <a:pPr algn="just"/>
            <a:r>
              <a:rPr lang="fr-FR" sz="2400" b="1" dirty="0" smtClean="0">
                <a:solidFill>
                  <a:srgbClr val="00B0F0"/>
                </a:solidFill>
                <a:latin typeface="Calibri"/>
              </a:rPr>
              <a:t>Je </a:t>
            </a:r>
            <a:r>
              <a:rPr lang="fr-FR" sz="2400" b="1" dirty="0">
                <a:solidFill>
                  <a:srgbClr val="00B0F0"/>
                </a:solidFill>
                <a:latin typeface="Calibri"/>
              </a:rPr>
              <a:t>pense à déclarer tout </a:t>
            </a:r>
            <a:r>
              <a:rPr lang="fr-FR" sz="2400" b="1" dirty="0" smtClean="0">
                <a:solidFill>
                  <a:srgbClr val="00B0F0"/>
                </a:solidFill>
                <a:latin typeface="Calibri"/>
              </a:rPr>
              <a:t>changement (ressources, situation professionnelle, familiale). </a:t>
            </a:r>
            <a:endParaRPr sz="1600" b="1" dirty="0">
              <a:solidFill>
                <a:srgbClr val="00B0F0"/>
              </a:solidFill>
            </a:endParaRPr>
          </a:p>
        </p:txBody>
      </p:sp>
    </p:spTree>
    <p:extLst>
      <p:ext uri="{BB962C8B-B14F-4D97-AF65-F5344CB8AC3E}">
        <p14:creationId xmlns:p14="http://schemas.microsoft.com/office/powerpoint/2010/main" val="3961006572"/>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E673D09F9DAE43B40357990089418E" ma:contentTypeVersion="1" ma:contentTypeDescription="Crée un document." ma:contentTypeScope="" ma:versionID="4cd9055cd0d3f25b1176505695e956ce">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0D8C03-CD0A-4FD4-B621-D990BD12715D}">
  <ds:schemaRefs>
    <ds:schemaRef ds:uri="http://schemas.openxmlformats.org/package/2006/metadata/core-properties"/>
    <ds:schemaRef ds:uri="http://schemas.microsoft.com/sharepoint/v3"/>
    <ds:schemaRef ds:uri="http://purl.org/dc/elements/1.1/"/>
    <ds:schemaRef ds:uri="http://schemas.microsoft.com/office/2006/metadata/properties"/>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s>
</ds:datastoreItem>
</file>

<file path=customXml/itemProps2.xml><?xml version="1.0" encoding="utf-8"?>
<ds:datastoreItem xmlns:ds="http://schemas.openxmlformats.org/officeDocument/2006/customXml" ds:itemID="{60A06FC8-3C9A-44DD-A1A4-96F931F6B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64AD6B-6E6A-43AC-A619-FCE25F7113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763</TotalTime>
  <Words>344</Words>
  <Application>Microsoft Office PowerPoint</Application>
  <PresentationFormat>Affichage à l'écran (4:3)</PresentationFormat>
  <Paragraphs>45</Paragraphs>
  <Slides>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DejaVu Sans</vt:lpstr>
      <vt:lpstr>Modèle par défaut</vt:lpstr>
      <vt:lpstr>Vous demandez  le Revenu de Solidarité Active (RSA) ou en êtes déjà bénéficiaire  et vous (ou l’un des membres du foyer) exercez une activité de  Travailleur indépendant  au régime fiscal du réel  (Impôts sur les Sociétés ou sur le Revenu)</vt:lpstr>
      <vt:lpstr>Le droit RSA</vt:lpstr>
      <vt:lpstr>Mon parcours d’Insertion</vt:lpstr>
      <vt:lpstr>Présentation PowerPoint</vt:lpstr>
    </vt:vector>
  </TitlesOfParts>
  <Company>CGPA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bodet</dc:creator>
  <cp:lastModifiedBy>Benoit Valerie</cp:lastModifiedBy>
  <cp:revision>78</cp:revision>
  <cp:lastPrinted>2019-11-29T13:59:13Z</cp:lastPrinted>
  <dcterms:created xsi:type="dcterms:W3CDTF">2014-07-01T14:27:18Z</dcterms:created>
  <dcterms:modified xsi:type="dcterms:W3CDTF">2019-12-23T17:01:46Z</dcterms:modified>
</cp:coreProperties>
</file>