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409" r:id="rId6"/>
    <p:sldId id="417" r:id="rId7"/>
    <p:sldId id="359" r:id="rId8"/>
    <p:sldId id="408" r:id="rId9"/>
    <p:sldId id="390" r:id="rId10"/>
    <p:sldId id="376" r:id="rId11"/>
    <p:sldId id="410" r:id="rId12"/>
    <p:sldId id="411" r:id="rId13"/>
    <p:sldId id="412" r:id="rId14"/>
    <p:sldId id="392" r:id="rId15"/>
    <p:sldId id="418" r:id="rId16"/>
    <p:sldId id="380" r:id="rId17"/>
    <p:sldId id="391" r:id="rId18"/>
    <p:sldId id="399" r:id="rId19"/>
    <p:sldId id="414" r:id="rId20"/>
    <p:sldId id="413" r:id="rId21"/>
    <p:sldId id="404" r:id="rId22"/>
    <p:sldId id="401" r:id="rId23"/>
    <p:sldId id="403" r:id="rId24"/>
    <p:sldId id="405" r:id="rId25"/>
  </p:sldIdLst>
  <p:sldSz cx="9144000" cy="6858000" type="screen4x3"/>
  <p:notesSz cx="6724650" cy="97742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B10"/>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346" autoAdjust="0"/>
  </p:normalViewPr>
  <p:slideViewPr>
    <p:cSldViewPr>
      <p:cViewPr varScale="1">
        <p:scale>
          <a:sx n="63" d="100"/>
          <a:sy n="63" d="100"/>
        </p:scale>
        <p:origin x="1512" y="78"/>
      </p:cViewPr>
      <p:guideLst>
        <p:guide orient="horz" pos="2160"/>
        <p:guide pos="2880"/>
      </p:guideLst>
    </p:cSldViewPr>
  </p:slideViewPr>
  <p:outlineViewPr>
    <p:cViewPr>
      <p:scale>
        <a:sx n="33" d="100"/>
        <a:sy n="33" d="100"/>
      </p:scale>
      <p:origin x="0" y="-9360"/>
    </p:cViewPr>
  </p:outlineViewPr>
  <p:notesTextViewPr>
    <p:cViewPr>
      <p:scale>
        <a:sx n="3" d="2"/>
        <a:sy n="3" d="2"/>
      </p:scale>
      <p:origin x="0" y="0"/>
    </p:cViewPr>
  </p:notesTextViewPr>
  <p:notesViewPr>
    <p:cSldViewPr>
      <p:cViewPr varScale="1">
        <p:scale>
          <a:sx n="62" d="100"/>
          <a:sy n="62" d="100"/>
        </p:scale>
        <p:origin x="324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4015" cy="4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8" tIns="45249" rIns="90498" bIns="45249" numCol="1" anchor="t" anchorCtr="0" compatLnSpc="1">
            <a:prstTxWarp prst="textNoShape">
              <a:avLst/>
            </a:prstTxWarp>
          </a:bodyPr>
          <a:lstStyle>
            <a:lvl1pPr>
              <a:defRPr sz="1200"/>
            </a:lvl1pPr>
          </a:lstStyle>
          <a:p>
            <a:endParaRPr lang="fr-FR" altLang="fr-FR"/>
          </a:p>
        </p:txBody>
      </p:sp>
      <p:sp>
        <p:nvSpPr>
          <p:cNvPr id="5123" name="Rectangle 3"/>
          <p:cNvSpPr>
            <a:spLocks noGrp="1" noChangeArrowheads="1"/>
          </p:cNvSpPr>
          <p:nvPr>
            <p:ph type="dt" idx="1"/>
          </p:nvPr>
        </p:nvSpPr>
        <p:spPr bwMode="auto">
          <a:xfrm>
            <a:off x="3809079" y="0"/>
            <a:ext cx="2914015" cy="4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8" tIns="45249" rIns="90498" bIns="45249" numCol="1" anchor="t" anchorCtr="0" compatLnSpc="1">
            <a:prstTxWarp prst="textNoShape">
              <a:avLst/>
            </a:prstTxWarp>
          </a:bodyPr>
          <a:lstStyle>
            <a:lvl1pPr algn="r">
              <a:defRPr sz="1200"/>
            </a:lvl1pPr>
          </a:lstStyle>
          <a:p>
            <a:endParaRPr lang="fr-FR" altLang="fr-FR"/>
          </a:p>
        </p:txBody>
      </p:sp>
      <p:sp>
        <p:nvSpPr>
          <p:cNvPr id="5124" name="Rectangle 4"/>
          <p:cNvSpPr>
            <a:spLocks noGrp="1" noRot="1" noChangeAspect="1" noChangeArrowheads="1" noTextEdit="1"/>
          </p:cNvSpPr>
          <p:nvPr>
            <p:ph type="sldImg" idx="2"/>
          </p:nvPr>
        </p:nvSpPr>
        <p:spPr bwMode="auto">
          <a:xfrm>
            <a:off x="917575" y="731838"/>
            <a:ext cx="4889500" cy="36671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2465" y="4642763"/>
            <a:ext cx="5379720" cy="4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8" tIns="45249" rIns="90498" bIns="45249"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126" name="Rectangle 6"/>
          <p:cNvSpPr>
            <a:spLocks noGrp="1" noChangeArrowheads="1"/>
          </p:cNvSpPr>
          <p:nvPr>
            <p:ph type="ftr" sz="quarter" idx="4"/>
          </p:nvPr>
        </p:nvSpPr>
        <p:spPr bwMode="auto">
          <a:xfrm>
            <a:off x="0" y="9283830"/>
            <a:ext cx="2914015" cy="4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8" tIns="45249" rIns="90498" bIns="45249" numCol="1" anchor="b" anchorCtr="0" compatLnSpc="1">
            <a:prstTxWarp prst="textNoShape">
              <a:avLst/>
            </a:prstTxWarp>
          </a:bodyPr>
          <a:lstStyle>
            <a:lvl1pPr>
              <a:defRPr sz="1200"/>
            </a:lvl1pPr>
          </a:lstStyle>
          <a:p>
            <a:endParaRPr lang="fr-FR" altLang="fr-FR"/>
          </a:p>
        </p:txBody>
      </p:sp>
      <p:sp>
        <p:nvSpPr>
          <p:cNvPr id="5127" name="Rectangle 7"/>
          <p:cNvSpPr>
            <a:spLocks noGrp="1" noChangeArrowheads="1"/>
          </p:cNvSpPr>
          <p:nvPr>
            <p:ph type="sldNum" sz="quarter" idx="5"/>
          </p:nvPr>
        </p:nvSpPr>
        <p:spPr bwMode="auto">
          <a:xfrm>
            <a:off x="3809079" y="9283830"/>
            <a:ext cx="2914015" cy="48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8" tIns="45249" rIns="90498" bIns="45249" numCol="1" anchor="b" anchorCtr="0" compatLnSpc="1">
            <a:prstTxWarp prst="textNoShape">
              <a:avLst/>
            </a:prstTxWarp>
          </a:bodyPr>
          <a:lstStyle>
            <a:lvl1pPr algn="r">
              <a:defRPr sz="1200"/>
            </a:lvl1pPr>
          </a:lstStyle>
          <a:p>
            <a:fld id="{217C352E-2CBC-429D-B193-6518DD863594}" type="slidenum">
              <a:rPr lang="fr-FR" altLang="fr-FR"/>
              <a:pPr/>
              <a:t>‹N°›</a:t>
            </a:fld>
            <a:endParaRPr lang="fr-FR" altLang="fr-FR"/>
          </a:p>
        </p:txBody>
      </p:sp>
    </p:spTree>
    <p:extLst>
      <p:ext uri="{BB962C8B-B14F-4D97-AF65-F5344CB8AC3E}">
        <p14:creationId xmlns:p14="http://schemas.microsoft.com/office/powerpoint/2010/main" val="37026462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a:t>
            </a:fld>
            <a:endParaRPr lang="fr-FR" altLang="fr-FR"/>
          </a:p>
        </p:txBody>
      </p:sp>
    </p:spTree>
    <p:extLst>
      <p:ext uri="{BB962C8B-B14F-4D97-AF65-F5344CB8AC3E}">
        <p14:creationId xmlns:p14="http://schemas.microsoft.com/office/powerpoint/2010/main" val="38695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11</a:t>
            </a:fld>
            <a:endParaRPr lang="fr-FR" altLang="fr-FR"/>
          </a:p>
        </p:txBody>
      </p:sp>
    </p:spTree>
    <p:extLst>
      <p:ext uri="{BB962C8B-B14F-4D97-AF65-F5344CB8AC3E}">
        <p14:creationId xmlns:p14="http://schemas.microsoft.com/office/powerpoint/2010/main" val="160338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référent unique peut s’appuyer dans le cadre </a:t>
            </a:r>
            <a:endParaRPr lang="fr-FR" dirty="0"/>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13</a:t>
            </a:fld>
            <a:endParaRPr lang="fr-FR" altLang="fr-FR"/>
          </a:p>
        </p:txBody>
      </p:sp>
    </p:spTree>
    <p:extLst>
      <p:ext uri="{BB962C8B-B14F-4D97-AF65-F5344CB8AC3E}">
        <p14:creationId xmlns:p14="http://schemas.microsoft.com/office/powerpoint/2010/main" val="141389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14</a:t>
            </a:fld>
            <a:endParaRPr lang="fr-FR" altLang="fr-FR"/>
          </a:p>
        </p:txBody>
      </p:sp>
    </p:spTree>
    <p:extLst>
      <p:ext uri="{BB962C8B-B14F-4D97-AF65-F5344CB8AC3E}">
        <p14:creationId xmlns:p14="http://schemas.microsoft.com/office/powerpoint/2010/main" val="290674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15</a:t>
            </a:fld>
            <a:endParaRPr lang="fr-FR" altLang="fr-FR"/>
          </a:p>
        </p:txBody>
      </p:sp>
    </p:spTree>
    <p:extLst>
      <p:ext uri="{BB962C8B-B14F-4D97-AF65-F5344CB8AC3E}">
        <p14:creationId xmlns:p14="http://schemas.microsoft.com/office/powerpoint/2010/main" val="351972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16</a:t>
            </a:fld>
            <a:endParaRPr lang="fr-FR" altLang="fr-FR"/>
          </a:p>
        </p:txBody>
      </p:sp>
    </p:spTree>
    <p:extLst>
      <p:ext uri="{BB962C8B-B14F-4D97-AF65-F5344CB8AC3E}">
        <p14:creationId xmlns:p14="http://schemas.microsoft.com/office/powerpoint/2010/main" val="187866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17</a:t>
            </a:fld>
            <a:endParaRPr lang="fr-FR" altLang="fr-FR"/>
          </a:p>
        </p:txBody>
      </p:sp>
    </p:spTree>
    <p:extLst>
      <p:ext uri="{BB962C8B-B14F-4D97-AF65-F5344CB8AC3E}">
        <p14:creationId xmlns:p14="http://schemas.microsoft.com/office/powerpoint/2010/main" val="248196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18</a:t>
            </a:fld>
            <a:endParaRPr lang="fr-FR" altLang="fr-FR"/>
          </a:p>
        </p:txBody>
      </p:sp>
    </p:spTree>
    <p:extLst>
      <p:ext uri="{BB962C8B-B14F-4D97-AF65-F5344CB8AC3E}">
        <p14:creationId xmlns:p14="http://schemas.microsoft.com/office/powerpoint/2010/main" val="74493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19</a:t>
            </a:fld>
            <a:endParaRPr lang="fr-FR" altLang="fr-FR"/>
          </a:p>
        </p:txBody>
      </p:sp>
    </p:spTree>
    <p:extLst>
      <p:ext uri="{BB962C8B-B14F-4D97-AF65-F5344CB8AC3E}">
        <p14:creationId xmlns:p14="http://schemas.microsoft.com/office/powerpoint/2010/main" val="218549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20</a:t>
            </a:fld>
            <a:endParaRPr lang="fr-FR" altLang="fr-FR"/>
          </a:p>
        </p:txBody>
      </p:sp>
    </p:spTree>
    <p:extLst>
      <p:ext uri="{BB962C8B-B14F-4D97-AF65-F5344CB8AC3E}">
        <p14:creationId xmlns:p14="http://schemas.microsoft.com/office/powerpoint/2010/main" val="396172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21</a:t>
            </a:fld>
            <a:endParaRPr lang="fr-FR" altLang="fr-FR"/>
          </a:p>
        </p:txBody>
      </p:sp>
    </p:spTree>
    <p:extLst>
      <p:ext uri="{BB962C8B-B14F-4D97-AF65-F5344CB8AC3E}">
        <p14:creationId xmlns:p14="http://schemas.microsoft.com/office/powerpoint/2010/main" val="344470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2</a:t>
            </a:fld>
            <a:endParaRPr lang="fr-FR" altLang="fr-FR"/>
          </a:p>
        </p:txBody>
      </p:sp>
    </p:spTree>
    <p:extLst>
      <p:ext uri="{BB962C8B-B14F-4D97-AF65-F5344CB8AC3E}">
        <p14:creationId xmlns:p14="http://schemas.microsoft.com/office/powerpoint/2010/main" val="336213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4</a:t>
            </a:fld>
            <a:endParaRPr lang="fr-FR" altLang="fr-FR"/>
          </a:p>
        </p:txBody>
      </p:sp>
    </p:spTree>
    <p:extLst>
      <p:ext uri="{BB962C8B-B14F-4D97-AF65-F5344CB8AC3E}">
        <p14:creationId xmlns:p14="http://schemas.microsoft.com/office/powerpoint/2010/main" val="124383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5</a:t>
            </a:fld>
            <a:endParaRPr lang="fr-FR" altLang="fr-FR"/>
          </a:p>
        </p:txBody>
      </p:sp>
    </p:spTree>
    <p:extLst>
      <p:ext uri="{BB962C8B-B14F-4D97-AF65-F5344CB8AC3E}">
        <p14:creationId xmlns:p14="http://schemas.microsoft.com/office/powerpoint/2010/main" val="372559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6</a:t>
            </a:fld>
            <a:endParaRPr lang="fr-FR" altLang="fr-FR"/>
          </a:p>
        </p:txBody>
      </p:sp>
    </p:spTree>
    <p:extLst>
      <p:ext uri="{BB962C8B-B14F-4D97-AF65-F5344CB8AC3E}">
        <p14:creationId xmlns:p14="http://schemas.microsoft.com/office/powerpoint/2010/main" val="412547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4982">
              <a:defRPr/>
            </a:pPr>
            <a:r>
              <a:rPr lang="fr-FR" b="1" dirty="0" smtClean="0"/>
              <a:t>Le contrat d’engagements réciproques permet au référent unique et au bénéficiaire RSA de formaliser le projet d’accompagnement, il est le fil rouge du parcours d’insertion. Il permet de poser  la situation du bénéficiaire au moment de la contractualisation et les étapes nécessaires à la réalisation du projet d’insertion. Il permet d’établir les objectifs à atteindre, le rythme des rencontres et  les moyens à mettre en œuvre, il propose un espace d’expression au bénéficiaire comme au référent unique pour analyser le projet proposé.</a:t>
            </a:r>
          </a:p>
          <a:p>
            <a:pPr defTabSz="904982">
              <a:defRPr/>
            </a:pPr>
            <a:r>
              <a:rPr lang="fr-FR" b="1" dirty="0" smtClean="0"/>
              <a:t>La durée maximale d’un CER est de 18 mois</a:t>
            </a:r>
            <a:endParaRPr lang="fr-FR" dirty="0" smtClean="0"/>
          </a:p>
          <a:p>
            <a:pPr defTabSz="904982">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7</a:t>
            </a:fld>
            <a:endParaRPr lang="fr-FR" altLang="fr-FR"/>
          </a:p>
        </p:txBody>
      </p:sp>
    </p:spTree>
    <p:extLst>
      <p:ext uri="{BB962C8B-B14F-4D97-AF65-F5344CB8AC3E}">
        <p14:creationId xmlns:p14="http://schemas.microsoft.com/office/powerpoint/2010/main" val="120805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4982">
              <a:spcBef>
                <a:spcPct val="20000"/>
              </a:spcBef>
              <a:defRPr/>
            </a:pPr>
            <a:r>
              <a:rPr lang="fr-FR" sz="1400" i="1" kern="0" dirty="0">
                <a:solidFill>
                  <a:srgbClr val="000000"/>
                </a:solidFill>
                <a:latin typeface="Arial" panose="020B0604020202020204" pitchFamily="34" charset="0"/>
                <a:cs typeface="Arial" panose="020B0604020202020204" pitchFamily="34" charset="0"/>
              </a:rPr>
              <a:t>EPDD : Le BRSA avisé par courrier aura 30 jours pour réaliser la démarche non effectuée.</a:t>
            </a:r>
          </a:p>
          <a:p>
            <a:pPr defTabSz="904982">
              <a:defRPr/>
            </a:pPr>
            <a:r>
              <a:rPr lang="fr-FR" dirty="0">
                <a:latin typeface="Arial" panose="020B0604020202020204" pitchFamily="34" charset="0"/>
                <a:cs typeface="Arial" panose="020B0604020202020204" pitchFamily="34" charset="0"/>
              </a:rPr>
              <a:t>Suite suspension allocation : au bout de 4 mois, pour rouvrir un droit RSA, vous devrez redéposer une demande de RSA, à nouveau passer en cellule d’orientation et avoir un CER ou un PPAE de signer.</a:t>
            </a:r>
          </a:p>
          <a:p>
            <a:endParaRPr lang="fr-FR" dirty="0"/>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8</a:t>
            </a:fld>
            <a:endParaRPr lang="fr-FR" altLang="fr-FR"/>
          </a:p>
        </p:txBody>
      </p:sp>
    </p:spTree>
    <p:extLst>
      <p:ext uri="{BB962C8B-B14F-4D97-AF65-F5344CB8AC3E}">
        <p14:creationId xmlns:p14="http://schemas.microsoft.com/office/powerpoint/2010/main" val="41990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9</a:t>
            </a:fld>
            <a:endParaRPr lang="fr-FR" altLang="fr-FR"/>
          </a:p>
        </p:txBody>
      </p:sp>
    </p:spTree>
    <p:extLst>
      <p:ext uri="{BB962C8B-B14F-4D97-AF65-F5344CB8AC3E}">
        <p14:creationId xmlns:p14="http://schemas.microsoft.com/office/powerpoint/2010/main" val="189447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7C352E-2CBC-429D-B193-6518DD863594}" type="slidenum">
              <a:rPr lang="fr-FR" altLang="fr-FR" smtClean="0"/>
              <a:pPr/>
              <a:t>10</a:t>
            </a:fld>
            <a:endParaRPr lang="fr-FR" altLang="fr-FR"/>
          </a:p>
        </p:txBody>
      </p:sp>
    </p:spTree>
    <p:extLst>
      <p:ext uri="{BB962C8B-B14F-4D97-AF65-F5344CB8AC3E}">
        <p14:creationId xmlns:p14="http://schemas.microsoft.com/office/powerpoint/2010/main" val="909270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074" name="Image 6" descr="gabarit PP optimise vignette 254x190,5.pdf"/>
          <p:cNvPicPr>
            <a:picLocks noChangeAspect="1"/>
          </p:cNvPicPr>
          <p:nvPr userDrawn="1"/>
        </p:nvPicPr>
        <p:blipFill>
          <a:blip r:embed="rId2">
            <a:extLst>
              <a:ext uri="{28A0092B-C50C-407E-A947-70E740481C1C}">
                <a14:useLocalDpi xmlns:a14="http://schemas.microsoft.com/office/drawing/2010/main" val="0"/>
              </a:ext>
            </a:extLst>
          </a:blip>
          <a:srcRect l="68230" b="79167"/>
          <a:stretch>
            <a:fillRect/>
          </a:stretch>
        </p:blipFill>
        <p:spPr bwMode="auto">
          <a:xfrm>
            <a:off x="6238875" y="0"/>
            <a:ext cx="2905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84213" y="549275"/>
            <a:ext cx="7772400" cy="1470025"/>
          </a:xfrm>
        </p:spPr>
        <p:txBody>
          <a:bodyPr/>
          <a:lstStyle>
            <a:lvl1pPr>
              <a:defRPr/>
            </a:lvl1pPr>
          </a:lstStyle>
          <a:p>
            <a:pPr lvl="0"/>
            <a:r>
              <a:rPr lang="fr-FR" altLang="fr-FR" noProof="0" smtClean="0"/>
              <a:t>Cliquez pour modifier le style du titre</a:t>
            </a:r>
          </a:p>
        </p:txBody>
      </p:sp>
      <p:sp>
        <p:nvSpPr>
          <p:cNvPr id="3076" name="Rectangle 4"/>
          <p:cNvSpPr>
            <a:spLocks noGrp="1" noChangeArrowheads="1"/>
          </p:cNvSpPr>
          <p:nvPr>
            <p:ph type="subTitle" idx="1"/>
          </p:nvPr>
        </p:nvSpPr>
        <p:spPr>
          <a:xfrm>
            <a:off x="1403350" y="2708275"/>
            <a:ext cx="6400800" cy="1752600"/>
          </a:xfrm>
        </p:spPr>
        <p:txBody>
          <a:bodyPr/>
          <a:lstStyle>
            <a:lvl1pPr marL="0" indent="0" algn="ctr">
              <a:buFontTx/>
              <a:buNone/>
              <a:defRPr/>
            </a:lvl1pPr>
          </a:lstStyle>
          <a:p>
            <a:pPr lvl="0"/>
            <a:r>
              <a:rPr lang="fr-FR" altLang="fr-FR" noProof="0" smtClean="0"/>
              <a:t>Cliquez pour modifier le style des sous-titres du masque</a:t>
            </a:r>
          </a:p>
        </p:txBody>
      </p:sp>
      <p:sp>
        <p:nvSpPr>
          <p:cNvPr id="3077" name="Rectangle 5"/>
          <p:cNvSpPr>
            <a:spLocks noGrp="1" noChangeArrowheads="1"/>
          </p:cNvSpPr>
          <p:nvPr>
            <p:ph type="dt" sz="half" idx="2"/>
          </p:nvPr>
        </p:nvSpPr>
        <p:spPr/>
        <p:txBody>
          <a:bodyPr/>
          <a:lstStyle>
            <a:lvl1pPr>
              <a:defRPr sz="1400">
                <a:solidFill>
                  <a:schemeClr val="tx1"/>
                </a:solidFill>
              </a:defRPr>
            </a:lvl1pPr>
          </a:lstStyle>
          <a:p>
            <a:fld id="{199605DF-E43B-44A7-A076-E1CE392D7F26}" type="datetime1">
              <a:rPr lang="fr-FR" altLang="fr-FR"/>
              <a:pPr/>
              <a:t>13/07/2021</a:t>
            </a:fld>
            <a:endParaRPr lang="fr-FR" altLang="fr-FR"/>
          </a:p>
        </p:txBody>
      </p:sp>
      <p:sp>
        <p:nvSpPr>
          <p:cNvPr id="3079" name="Rectangle 7"/>
          <p:cNvSpPr>
            <a:spLocks noGrp="1" noChangeArrowheads="1"/>
          </p:cNvSpPr>
          <p:nvPr>
            <p:ph type="sldNum" sz="quarter" idx="4"/>
          </p:nvPr>
        </p:nvSpPr>
        <p:spPr>
          <a:xfrm>
            <a:off x="3505198" y="6237312"/>
            <a:ext cx="2133600" cy="476250"/>
          </a:xfrm>
        </p:spPr>
        <p:txBody>
          <a:bodyPr/>
          <a:lstStyle>
            <a:lvl1pPr>
              <a:defRPr sz="1400">
                <a:solidFill>
                  <a:schemeClr val="tx1"/>
                </a:solidFill>
              </a:defRPr>
            </a:lvl1pPr>
          </a:lstStyle>
          <a:p>
            <a:fld id="{8EF04ACC-5D5B-4397-8A6B-E934481B1D94}" type="slidenum">
              <a:rPr lang="fr-FR" altLang="fr-FR"/>
              <a:pPr/>
              <a:t>‹N°›</a:t>
            </a:fld>
            <a:endParaRPr lang="fr-FR" altLang="fr-FR"/>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54" y="5733256"/>
            <a:ext cx="8119889" cy="256033"/>
          </a:xfrm>
          <a:prstGeom prst="rect">
            <a:avLst/>
          </a:prstGeom>
        </p:spPr>
      </p:pic>
      <p:pic>
        <p:nvPicPr>
          <p:cNvPr id="3" name="Imag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0272" y="6027578"/>
            <a:ext cx="1828804" cy="7010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E68C86CF-E4CE-42BA-8725-DB86A00D751B}" type="datetime1">
              <a:rPr lang="fr-FR" altLang="fr-FR"/>
              <a:pPr/>
              <a:t>13/07/2021</a:t>
            </a:fld>
            <a:endParaRPr lang="fr-FR" alt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B8CBD44-48B0-47EA-951C-614E6A6B8D3B}" type="slidenum">
              <a:rPr lang="fr-FR" altLang="fr-FR"/>
              <a:pPr/>
              <a:t>‹N°›</a:t>
            </a:fld>
            <a:endParaRPr lang="fr-FR" altLang="fr-FR"/>
          </a:p>
        </p:txBody>
      </p:sp>
    </p:spTree>
    <p:extLst>
      <p:ext uri="{BB962C8B-B14F-4D97-AF65-F5344CB8AC3E}">
        <p14:creationId xmlns:p14="http://schemas.microsoft.com/office/powerpoint/2010/main" val="343037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C816590-8C73-495D-9C9E-BA43B2217E04}" type="datetime1">
              <a:rPr lang="fr-FR" altLang="fr-FR"/>
              <a:pPr/>
              <a:t>13/07/2021</a:t>
            </a:fld>
            <a:endParaRPr lang="fr-FR" alt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FF03C781-50CD-4F71-BB19-919AC08DFF0A}" type="slidenum">
              <a:rPr lang="fr-FR" altLang="fr-FR"/>
              <a:pPr/>
              <a:t>‹N°›</a:t>
            </a:fld>
            <a:endParaRPr lang="fr-FR" altLang="fr-FR"/>
          </a:p>
        </p:txBody>
      </p:sp>
    </p:spTree>
    <p:extLst>
      <p:ext uri="{BB962C8B-B14F-4D97-AF65-F5344CB8AC3E}">
        <p14:creationId xmlns:p14="http://schemas.microsoft.com/office/powerpoint/2010/main" val="329406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fld id="{B9995B68-3DC4-46FA-BBB7-9A983294DDBA}" type="datetime1">
              <a:rPr lang="fr-FR" altLang="fr-FR"/>
              <a:pPr/>
              <a:t>13/07/2021</a:t>
            </a:fld>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B68ECFFD-B60E-4AC3-AB9D-2C8815092702}" type="slidenum">
              <a:rPr lang="fr-FR" altLang="fr-FR"/>
              <a:pPr/>
              <a:t>‹N°›</a:t>
            </a:fld>
            <a:endParaRPr lang="fr-FR" altLang="fr-FR"/>
          </a:p>
        </p:txBody>
      </p:sp>
    </p:spTree>
    <p:extLst>
      <p:ext uri="{BB962C8B-B14F-4D97-AF65-F5344CB8AC3E}">
        <p14:creationId xmlns:p14="http://schemas.microsoft.com/office/powerpoint/2010/main" val="32598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FA6E62C4-3A01-4388-A064-4854C9526660}" type="datetime1">
              <a:rPr lang="fr-FR" altLang="fr-FR"/>
              <a:pPr/>
              <a:t>13/07/2021</a:t>
            </a:fld>
            <a:endParaRPr lang="fr-FR" alt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BF3EBB43-533B-49FC-BB26-761E251435FD}" type="slidenum">
              <a:rPr lang="fr-FR" altLang="fr-FR"/>
              <a:pPr/>
              <a:t>‹N°›</a:t>
            </a:fld>
            <a:endParaRPr lang="fr-FR" altLang="fr-FR"/>
          </a:p>
        </p:txBody>
      </p:sp>
    </p:spTree>
    <p:extLst>
      <p:ext uri="{BB962C8B-B14F-4D97-AF65-F5344CB8AC3E}">
        <p14:creationId xmlns:p14="http://schemas.microsoft.com/office/powerpoint/2010/main" val="338674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12A48BE1-2B9C-4F02-932B-52908D82627A}" type="datetime1">
              <a:rPr lang="fr-FR" altLang="fr-FR"/>
              <a:pPr/>
              <a:t>13/07/2021</a:t>
            </a:fld>
            <a:endParaRPr lang="fr-FR" alt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44BD5754-7D3C-4533-85D0-A5E3061DA1B4}" type="slidenum">
              <a:rPr lang="fr-FR" altLang="fr-FR"/>
              <a:pPr/>
              <a:t>‹N°›</a:t>
            </a:fld>
            <a:endParaRPr lang="fr-FR" altLang="fr-FR"/>
          </a:p>
        </p:txBody>
      </p:sp>
    </p:spTree>
    <p:extLst>
      <p:ext uri="{BB962C8B-B14F-4D97-AF65-F5344CB8AC3E}">
        <p14:creationId xmlns:p14="http://schemas.microsoft.com/office/powerpoint/2010/main" val="353711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751C130B-814B-47A8-9168-43F2CBAE1A57}" type="datetime1">
              <a:rPr lang="fr-FR" altLang="fr-FR"/>
              <a:pPr/>
              <a:t>13/07/2021</a:t>
            </a:fld>
            <a:endParaRPr lang="fr-FR" altLang="fr-FR"/>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D6F56996-5248-4294-A88F-ABFB4D740A40}" type="slidenum">
              <a:rPr lang="fr-FR" altLang="fr-FR"/>
              <a:pPr/>
              <a:t>‹N°›</a:t>
            </a:fld>
            <a:endParaRPr lang="fr-FR" altLang="fr-FR"/>
          </a:p>
        </p:txBody>
      </p:sp>
    </p:spTree>
    <p:extLst>
      <p:ext uri="{BB962C8B-B14F-4D97-AF65-F5344CB8AC3E}">
        <p14:creationId xmlns:p14="http://schemas.microsoft.com/office/powerpoint/2010/main" val="204840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fld id="{11B8AE84-9F49-4310-AFBB-AB31EEED610B}" type="datetime1">
              <a:rPr lang="fr-FR" altLang="fr-FR"/>
              <a:pPr/>
              <a:t>13/07/2021</a:t>
            </a:fld>
            <a:endParaRPr lang="fr-FR" altLang="fr-FR"/>
          </a:p>
        </p:txBody>
      </p:sp>
      <p:sp>
        <p:nvSpPr>
          <p:cNvPr id="4" name="Espace réservé du pied de page 3"/>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27B857AE-F1D8-4EB8-8B75-15E57FB360C9}" type="slidenum">
              <a:rPr lang="fr-FR" altLang="fr-FR"/>
              <a:pPr/>
              <a:t>‹N°›</a:t>
            </a:fld>
            <a:endParaRPr lang="fr-FR" altLang="fr-FR"/>
          </a:p>
        </p:txBody>
      </p:sp>
    </p:spTree>
    <p:extLst>
      <p:ext uri="{BB962C8B-B14F-4D97-AF65-F5344CB8AC3E}">
        <p14:creationId xmlns:p14="http://schemas.microsoft.com/office/powerpoint/2010/main" val="147567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0C694D0-0258-4D5A-8A74-DF8CC09A152A}" type="datetime1">
              <a:rPr lang="fr-FR" altLang="fr-FR"/>
              <a:pPr/>
              <a:t>13/07/2021</a:t>
            </a:fld>
            <a:endParaRPr lang="fr-FR" altLang="fr-F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E42061B8-2EFF-4053-872A-993B77AAEBBF}" type="slidenum">
              <a:rPr lang="fr-FR" altLang="fr-FR"/>
              <a:pPr/>
              <a:t>‹N°›</a:t>
            </a:fld>
            <a:endParaRPr lang="fr-FR" altLang="fr-FR"/>
          </a:p>
        </p:txBody>
      </p:sp>
    </p:spTree>
    <p:extLst>
      <p:ext uri="{BB962C8B-B14F-4D97-AF65-F5344CB8AC3E}">
        <p14:creationId xmlns:p14="http://schemas.microsoft.com/office/powerpoint/2010/main" val="37864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fld id="{668C117A-C958-4E4B-A445-17C8F61ECF68}" type="datetime1">
              <a:rPr lang="fr-FR" altLang="fr-FR"/>
              <a:pPr/>
              <a:t>13/07/2021</a:t>
            </a:fld>
            <a:endParaRPr lang="fr-FR" alt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29CD7A98-C3B0-480C-B72F-64F832AB53F4}" type="slidenum">
              <a:rPr lang="fr-FR" altLang="fr-FR"/>
              <a:pPr/>
              <a:t>‹N°›</a:t>
            </a:fld>
            <a:endParaRPr lang="fr-FR" altLang="fr-FR"/>
          </a:p>
        </p:txBody>
      </p:sp>
    </p:spTree>
    <p:extLst>
      <p:ext uri="{BB962C8B-B14F-4D97-AF65-F5344CB8AC3E}">
        <p14:creationId xmlns:p14="http://schemas.microsoft.com/office/powerpoint/2010/main" val="119654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fld id="{BDEC8D68-F872-4A53-815B-E230248D40E9}" type="datetime1">
              <a:rPr lang="fr-FR" altLang="fr-FR"/>
              <a:pPr/>
              <a:t>13/07/2021</a:t>
            </a:fld>
            <a:endParaRPr lang="fr-FR" alt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4D7569CB-526A-4973-A8F4-FC02301EA0F4}" type="slidenum">
              <a:rPr lang="fr-FR" altLang="fr-FR"/>
              <a:pPr/>
              <a:t>‹N°›</a:t>
            </a:fld>
            <a:endParaRPr lang="fr-FR" altLang="fr-FR"/>
          </a:p>
        </p:txBody>
      </p:sp>
    </p:spTree>
    <p:extLst>
      <p:ext uri="{BB962C8B-B14F-4D97-AF65-F5344CB8AC3E}">
        <p14:creationId xmlns:p14="http://schemas.microsoft.com/office/powerpoint/2010/main" val="23843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Image 6" descr="gabarit PP optimise vignette 254x190,5.pdf"/>
          <p:cNvPicPr>
            <a:picLocks noChangeAspect="1"/>
          </p:cNvPicPr>
          <p:nvPr userDrawn="1"/>
        </p:nvPicPr>
        <p:blipFill>
          <a:blip r:embed="rId13">
            <a:extLst>
              <a:ext uri="{28A0092B-C50C-407E-A947-70E740481C1C}">
                <a14:useLocalDpi xmlns:a14="http://schemas.microsoft.com/office/drawing/2010/main" val="0"/>
              </a:ext>
            </a:extLst>
          </a:blip>
          <a:srcRect l="68230" b="79167"/>
          <a:stretch>
            <a:fillRect/>
          </a:stretch>
        </p:blipFill>
        <p:spPr bwMode="auto">
          <a:xfrm>
            <a:off x="6238875" y="0"/>
            <a:ext cx="2905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latin typeface="+mn-lt"/>
              </a:defRPr>
            </a:lvl1pPr>
          </a:lstStyle>
          <a:p>
            <a:fld id="{685D4666-1B6E-4305-9740-27D138B96F08}" type="datetime1">
              <a:rPr lang="fr-FR" altLang="fr-FR"/>
              <a:pPr/>
              <a:t>13/07/2021</a:t>
            </a:fld>
            <a:endParaRPr lang="fr-FR" altLang="fr-FR"/>
          </a:p>
        </p:txBody>
      </p:sp>
      <p:sp>
        <p:nvSpPr>
          <p:cNvPr id="1030" name="Rectangle 6"/>
          <p:cNvSpPr>
            <a:spLocks noGrp="1" noChangeArrowheads="1"/>
          </p:cNvSpPr>
          <p:nvPr>
            <p:ph type="sldNum" sz="quarter" idx="4"/>
          </p:nvPr>
        </p:nvSpPr>
        <p:spPr bwMode="auto">
          <a:xfrm>
            <a:off x="6553200" y="6245225"/>
            <a:ext cx="1835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2"/>
                </a:solidFill>
                <a:latin typeface="+mn-lt"/>
              </a:defRPr>
            </a:lvl1pPr>
          </a:lstStyle>
          <a:p>
            <a:fld id="{F2D6703A-78D3-4302-A511-F5BBBD385A30}" type="slidenum">
              <a:rPr lang="fr-FR" altLang="fr-FR"/>
              <a:pPr/>
              <a:t>‹N°›</a:t>
            </a:fld>
            <a:endParaRPr lang="fr-FR" altLang="fr-FR"/>
          </a:p>
        </p:txBody>
      </p:sp>
      <p:pic>
        <p:nvPicPr>
          <p:cNvPr id="4" name="Imag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32440" y="6237312"/>
            <a:ext cx="483978" cy="4311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23987" y="1340768"/>
            <a:ext cx="67818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fr-FR" altLang="fr-FR" kern="0" dirty="0">
              <a:solidFill>
                <a:srgbClr val="330066"/>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4800" b="1" i="0" u="none" strike="noStrike" kern="0" cap="none" spc="0" normalizeH="0" baseline="0" noProof="0" dirty="0" smtClean="0">
              <a:ln>
                <a:noFill/>
              </a:ln>
              <a:solidFill>
                <a:srgbClr val="330066"/>
              </a:solidFill>
              <a:effectLst/>
              <a:uLnTx/>
              <a:uFillTx/>
              <a:latin typeface="Arial"/>
              <a:ea typeface="+mj-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fr-FR" altLang="fr-FR" kern="0" noProof="0" dirty="0" smtClean="0">
              <a:solidFill>
                <a:srgbClr val="330066"/>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4800" b="1" i="0" u="none" strike="noStrike" kern="0" cap="none" spc="0" normalizeH="0" baseline="0" dirty="0">
              <a:ln>
                <a:noFill/>
              </a:ln>
              <a:solidFill>
                <a:srgbClr val="330066"/>
              </a:solidFill>
              <a:effectLst/>
              <a:uLnTx/>
              <a:uFillTx/>
              <a:latin typeface="Arial"/>
              <a:ea typeface="+mj-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kern="0" dirty="0" smtClean="0">
                <a:solidFill>
                  <a:srgbClr val="330066"/>
                </a:solidFill>
                <a:latin typeface="Arial"/>
                <a:cs typeface="Arial"/>
              </a:rPr>
              <a:t>Le </a:t>
            </a:r>
            <a:r>
              <a:rPr lang="fr-FR" altLang="fr-FR" kern="0" dirty="0" err="1" smtClean="0">
                <a:solidFill>
                  <a:srgbClr val="330066"/>
                </a:solidFill>
                <a:latin typeface="Arial"/>
                <a:cs typeface="Arial"/>
              </a:rPr>
              <a:t>Rsa</a:t>
            </a:r>
            <a:r>
              <a:rPr lang="fr-FR" altLang="fr-FR" kern="0" dirty="0" smtClean="0">
                <a:solidFill>
                  <a:srgbClr val="330066"/>
                </a:solidFill>
                <a:latin typeface="Arial"/>
                <a:cs typeface="Arial"/>
              </a:rPr>
              <a:t> et </a:t>
            </a:r>
            <a:r>
              <a:rPr lang="fr-FR" altLang="fr-FR" kern="0" dirty="0">
                <a:solidFill>
                  <a:srgbClr val="330066"/>
                </a:solidFill>
                <a:latin typeface="Arial"/>
                <a:cs typeface="Arial"/>
              </a:rPr>
              <a:t>l</a:t>
            </a:r>
            <a:r>
              <a:rPr kumimoji="0" lang="fr-FR" altLang="fr-FR" sz="4800" b="1" i="0" u="none" strike="noStrike" kern="0" cap="none" spc="0" normalizeH="0" baseline="0" noProof="0" dirty="0" smtClean="0">
                <a:ln>
                  <a:noFill/>
                </a:ln>
                <a:solidFill>
                  <a:srgbClr val="330066"/>
                </a:solidFill>
                <a:effectLst/>
                <a:uLnTx/>
                <a:uFillTx/>
                <a:latin typeface="Arial"/>
                <a:ea typeface="+mj-ea"/>
                <a:cs typeface="Arial"/>
              </a:rPr>
              <a:t>e dispositif</a:t>
            </a:r>
            <a:r>
              <a:rPr kumimoji="0" lang="fr-FR" altLang="fr-FR" sz="4800" b="1" i="0" u="none" strike="noStrike" kern="0" cap="none" spc="0" normalizeH="0" noProof="0" dirty="0" smtClean="0">
                <a:ln>
                  <a:noFill/>
                </a:ln>
                <a:solidFill>
                  <a:srgbClr val="330066"/>
                </a:solidFill>
                <a:effectLst/>
                <a:uLnTx/>
                <a:uFillTx/>
                <a:latin typeface="Arial"/>
                <a:ea typeface="+mj-ea"/>
                <a:cs typeface="Arial"/>
              </a:rPr>
              <a:t> d’accompagnement</a:t>
            </a:r>
            <a:endParaRPr kumimoji="0" lang="fr-FR" altLang="fr-FR" sz="4800" b="1" i="0" u="none" strike="noStrike" kern="0" cap="none" spc="0" normalizeH="0" baseline="0" noProof="0" dirty="0" smtClean="0">
              <a:ln>
                <a:noFill/>
              </a:ln>
              <a:solidFill>
                <a:srgbClr val="330066"/>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2849"/>
            <a:ext cx="8229600" cy="724942"/>
          </a:xfrm>
        </p:spPr>
        <p:txBody>
          <a:bodyPr/>
          <a:lstStyle/>
          <a:p>
            <a:r>
              <a:rPr lang="fr-FR" sz="3200" b="1" dirty="0">
                <a:solidFill>
                  <a:schemeClr val="tx1"/>
                </a:solidFill>
                <a:latin typeface="Arial" panose="020B0604020202020204" pitchFamily="34" charset="0"/>
                <a:cs typeface="Arial" panose="020B0604020202020204" pitchFamily="34" charset="0"/>
              </a:rPr>
              <a:t>L’EQUIPE PLURIDISCIPLINAIRE</a:t>
            </a:r>
            <a:r>
              <a:rPr lang="fr-FR" sz="3600" b="1" dirty="0">
                <a:solidFill>
                  <a:srgbClr val="C00000"/>
                </a:solidFill>
                <a:latin typeface="Arial" panose="020B0604020202020204" pitchFamily="34" charset="0"/>
                <a:cs typeface="Arial" panose="020B0604020202020204" pitchFamily="34" charset="0"/>
              </a:rPr>
              <a:t/>
            </a:r>
            <a:br>
              <a:rPr lang="fr-FR" sz="3600" b="1" dirty="0">
                <a:solidFill>
                  <a:srgbClr val="C00000"/>
                </a:solidFill>
                <a:latin typeface="Arial" panose="020B0604020202020204" pitchFamily="34" charset="0"/>
                <a:cs typeface="Arial" panose="020B0604020202020204" pitchFamily="34" charset="0"/>
              </a:rPr>
            </a:br>
            <a:endParaRPr lang="fr-FR" sz="4000" dirty="0"/>
          </a:p>
        </p:txBody>
      </p:sp>
      <p:sp>
        <p:nvSpPr>
          <p:cNvPr id="7" name="Espace réservé de la date 6"/>
          <p:cNvSpPr>
            <a:spLocks noGrp="1"/>
          </p:cNvSpPr>
          <p:nvPr>
            <p:ph type="dt" sz="half" idx="10"/>
          </p:nvPr>
        </p:nvSpPr>
        <p:spPr/>
        <p:txBody>
          <a:bodyPr/>
          <a:lstStyle/>
          <a:p>
            <a:fld id="{751C130B-814B-47A8-9168-43F2CBAE1A57}" type="datetime1">
              <a:rPr lang="fr-FR" altLang="fr-FR" smtClean="0"/>
              <a:pPr/>
              <a:t>13/07/2021</a:t>
            </a:fld>
            <a:endParaRPr lang="fr-FR" altLang="fr-FR"/>
          </a:p>
        </p:txBody>
      </p:sp>
      <p:sp>
        <p:nvSpPr>
          <p:cNvPr id="8" name="Espace réservé du numéro de diapositive 7"/>
          <p:cNvSpPr>
            <a:spLocks noGrp="1"/>
          </p:cNvSpPr>
          <p:nvPr>
            <p:ph type="sldNum" sz="quarter" idx="12"/>
          </p:nvPr>
        </p:nvSpPr>
        <p:spPr/>
        <p:txBody>
          <a:bodyPr/>
          <a:lstStyle/>
          <a:p>
            <a:fld id="{D6F56996-5248-4294-A88F-ABFB4D740A40}" type="slidenum">
              <a:rPr lang="fr-FR" altLang="fr-FR" smtClean="0"/>
              <a:pPr/>
              <a:t>10</a:t>
            </a:fld>
            <a:endParaRPr lang="fr-FR" altLang="fr-FR"/>
          </a:p>
        </p:txBody>
      </p:sp>
      <p:sp>
        <p:nvSpPr>
          <p:cNvPr id="9" name="ZoneTexte 8"/>
          <p:cNvSpPr txBox="1"/>
          <p:nvPr/>
        </p:nvSpPr>
        <p:spPr>
          <a:xfrm>
            <a:off x="253811" y="1340768"/>
            <a:ext cx="8636377" cy="1055608"/>
          </a:xfrm>
          <a:prstGeom prst="roundRect">
            <a:avLst/>
          </a:prstGeom>
          <a:solidFill>
            <a:schemeClr val="accent3">
              <a:lumMod val="9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dirty="0" smtClean="0"/>
              <a:t>Elle est chargée de l’examen des incidents de parcours et peut faire des propositions de sanction  </a:t>
            </a:r>
            <a:endParaRPr lang="fr-FR" sz="2800" dirty="0"/>
          </a:p>
        </p:txBody>
      </p:sp>
      <p:sp>
        <p:nvSpPr>
          <p:cNvPr id="10" name="Rectangle 9"/>
          <p:cNvSpPr/>
          <p:nvPr/>
        </p:nvSpPr>
        <p:spPr>
          <a:xfrm>
            <a:off x="1403647" y="2634571"/>
            <a:ext cx="6336704" cy="1231106"/>
          </a:xfrm>
          <a:prstGeom prst="rect">
            <a:avLst/>
          </a:prstGeom>
        </p:spPr>
        <p:txBody>
          <a:bodyPr wrap="square">
            <a:spAutoFit/>
          </a:bodyPr>
          <a:lstStyle/>
          <a:p>
            <a:pPr>
              <a:defRPr/>
            </a:pPr>
            <a:r>
              <a:rPr lang="fr-FR" sz="2000" dirty="0" smtClean="0">
                <a:latin typeface="Arial" panose="020B0604020202020204" pitchFamily="34" charset="0"/>
                <a:cs typeface="Arial" panose="020B0604020202020204" pitchFamily="34" charset="0"/>
              </a:rPr>
              <a:t>Elle </a:t>
            </a:r>
            <a:r>
              <a:rPr lang="fr-FR" dirty="0" smtClean="0">
                <a:latin typeface="Arial" panose="020B0604020202020204" pitchFamily="34" charset="0"/>
                <a:cs typeface="Arial" panose="020B0604020202020204" pitchFamily="34" charset="0"/>
              </a:rPr>
              <a:t>peut </a:t>
            </a:r>
            <a:r>
              <a:rPr lang="fr-FR" dirty="0">
                <a:latin typeface="Arial" panose="020B0604020202020204" pitchFamily="34" charset="0"/>
                <a:cs typeface="Arial" panose="020B0604020202020204" pitchFamily="34" charset="0"/>
              </a:rPr>
              <a:t>être </a:t>
            </a:r>
            <a:r>
              <a:rPr lang="fr-FR" dirty="0" smtClean="0">
                <a:latin typeface="Arial" panose="020B0604020202020204" pitchFamily="34" charset="0"/>
                <a:cs typeface="Arial" panose="020B0604020202020204" pitchFamily="34" charset="0"/>
              </a:rPr>
              <a:t>saisie par les référents pour : </a:t>
            </a:r>
          </a:p>
          <a:p>
            <a:pPr>
              <a:defRPr/>
            </a:pPr>
            <a:endParaRPr lang="fr-FR"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fr-FR" dirty="0" smtClean="0">
                <a:latin typeface="Arial" panose="020B0604020202020204" pitchFamily="34" charset="0"/>
                <a:cs typeface="Arial" panose="020B0604020202020204" pitchFamily="34" charset="0"/>
              </a:rPr>
              <a:t>absence </a:t>
            </a:r>
            <a:r>
              <a:rPr lang="fr-FR" dirty="0">
                <a:latin typeface="Arial" panose="020B0604020202020204" pitchFamily="34" charset="0"/>
                <a:cs typeface="Arial" panose="020B0604020202020204" pitchFamily="34" charset="0"/>
              </a:rPr>
              <a:t>aux </a:t>
            </a:r>
            <a:r>
              <a:rPr lang="fr-FR" dirty="0" smtClean="0">
                <a:latin typeface="Arial" panose="020B0604020202020204" pitchFamily="34" charset="0"/>
                <a:cs typeface="Arial" panose="020B0604020202020204" pitchFamily="34" charset="0"/>
              </a:rPr>
              <a:t>rendez-vous, </a:t>
            </a:r>
            <a:endParaRPr lang="fr-F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r>
              <a:rPr lang="fr-FR" dirty="0" smtClean="0">
                <a:latin typeface="Arial" panose="020B0604020202020204" pitchFamily="34" charset="0"/>
                <a:cs typeface="Arial" panose="020B0604020202020204" pitchFamily="34" charset="0"/>
              </a:rPr>
              <a:t>non </a:t>
            </a:r>
            <a:r>
              <a:rPr lang="fr-FR" dirty="0">
                <a:latin typeface="Arial" panose="020B0604020202020204" pitchFamily="34" charset="0"/>
                <a:cs typeface="Arial" panose="020B0604020202020204" pitchFamily="34" charset="0"/>
              </a:rPr>
              <a:t>respect des engagements pris dans le CER/PPAE</a:t>
            </a: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763234"/>
            <a:ext cx="1600836" cy="219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77981" y="3925016"/>
            <a:ext cx="2714411" cy="1446550"/>
          </a:xfrm>
          <a:prstGeom prst="rect">
            <a:avLst/>
          </a:prstGeom>
        </p:spPr>
        <p:txBody>
          <a:bodyPr wrap="square">
            <a:spAutoFit/>
          </a:bodyPr>
          <a:lstStyle/>
          <a:p>
            <a:pPr algn="ctr">
              <a:defRPr/>
            </a:pPr>
            <a:r>
              <a:rPr lang="fr-FR" b="1" dirty="0">
                <a:latin typeface="Arial" panose="020B0604020202020204" pitchFamily="34" charset="0"/>
                <a:cs typeface="Arial" panose="020B0604020202020204" pitchFamily="34" charset="0"/>
              </a:rPr>
              <a:t>L’Equipe Pluridisciplinaire </a:t>
            </a:r>
            <a:r>
              <a:rPr lang="fr-FR" b="1" dirty="0" smtClean="0">
                <a:latin typeface="Arial" panose="020B0604020202020204" pitchFamily="34" charset="0"/>
                <a:cs typeface="Arial" panose="020B0604020202020204" pitchFamily="34" charset="0"/>
              </a:rPr>
              <a:t>donne </a:t>
            </a:r>
            <a:r>
              <a:rPr lang="fr-FR" b="1" dirty="0">
                <a:latin typeface="Arial" panose="020B0604020202020204" pitchFamily="34" charset="0"/>
                <a:cs typeface="Arial" panose="020B0604020202020204" pitchFamily="34" charset="0"/>
              </a:rPr>
              <a:t>un avis sur la suite à donner.</a:t>
            </a:r>
            <a:endParaRPr lang="fr-FR" sz="1600" dirty="0">
              <a:latin typeface="Arial" panose="020B0604020202020204" pitchFamily="34" charset="0"/>
              <a:cs typeface="Arial" panose="020B0604020202020204" pitchFamily="34" charset="0"/>
            </a:endParaRPr>
          </a:p>
          <a:p>
            <a:pPr lvl="1" algn="ctr">
              <a:defRPr/>
            </a:pPr>
            <a:endParaRPr lang="fr-FR" sz="1600" dirty="0">
              <a:latin typeface="Arial" panose="020B0604020202020204" pitchFamily="34" charset="0"/>
              <a:cs typeface="Arial" panose="020B0604020202020204" pitchFamily="34" charset="0"/>
            </a:endParaRPr>
          </a:p>
        </p:txBody>
      </p:sp>
      <p:sp>
        <p:nvSpPr>
          <p:cNvPr id="13" name="ZoneTexte 12"/>
          <p:cNvSpPr txBox="1"/>
          <p:nvPr/>
        </p:nvSpPr>
        <p:spPr>
          <a:xfrm>
            <a:off x="3913671" y="5543919"/>
            <a:ext cx="2316554" cy="1354217"/>
          </a:xfrm>
          <a:prstGeom prst="rect">
            <a:avLst/>
          </a:prstGeom>
          <a:noFill/>
        </p:spPr>
        <p:txBody>
          <a:bodyPr wrap="square" rtlCol="0">
            <a:spAutoFit/>
          </a:bodyPr>
          <a:lstStyle/>
          <a:p>
            <a:pPr algn="ctr"/>
            <a:r>
              <a:rPr lang="fr-FR" b="1" dirty="0" smtClean="0">
                <a:solidFill>
                  <a:srgbClr val="C00000"/>
                </a:solidFill>
                <a:latin typeface="Arial" panose="020B0604020202020204" pitchFamily="34" charset="0"/>
                <a:cs typeface="Arial" panose="020B0604020202020204" pitchFamily="34" charset="0"/>
              </a:rPr>
              <a:t>Sanction </a:t>
            </a:r>
            <a:r>
              <a:rPr lang="fr-FR" sz="1600" b="1" dirty="0" smtClean="0">
                <a:solidFill>
                  <a:srgbClr val="C00000"/>
                </a:solidFill>
                <a:latin typeface="Arial" panose="020B0604020202020204" pitchFamily="34" charset="0"/>
                <a:cs typeface="Arial" panose="020B0604020202020204" pitchFamily="34" charset="0"/>
              </a:rPr>
              <a:t>réduction (de 50% à 80 %)</a:t>
            </a:r>
          </a:p>
          <a:p>
            <a:pPr algn="ctr"/>
            <a:r>
              <a:rPr lang="fr-FR" sz="1600" b="1" dirty="0" smtClean="0">
                <a:solidFill>
                  <a:srgbClr val="C00000"/>
                </a:solidFill>
                <a:latin typeface="Arial" panose="020B0604020202020204" pitchFamily="34" charset="0"/>
                <a:cs typeface="Arial" panose="020B0604020202020204" pitchFamily="34" charset="0"/>
              </a:rPr>
              <a:t>ou suspension de l’allocation</a:t>
            </a:r>
          </a:p>
          <a:p>
            <a:pPr marL="0" indent="0" algn="just">
              <a:buNone/>
            </a:pPr>
            <a:endParaRPr lang="fr-FR" sz="1600" b="1" dirty="0">
              <a:solidFill>
                <a:schemeClr val="accent2"/>
              </a:solidFill>
              <a:latin typeface="Arial" panose="020B0604020202020204" pitchFamily="34" charset="0"/>
              <a:cs typeface="Arial" panose="020B0604020202020204" pitchFamily="34" charset="0"/>
            </a:endParaRPr>
          </a:p>
        </p:txBody>
      </p:sp>
      <p:sp>
        <p:nvSpPr>
          <p:cNvPr id="14" name="ZoneTexte 13"/>
          <p:cNvSpPr txBox="1"/>
          <p:nvPr/>
        </p:nvSpPr>
        <p:spPr>
          <a:xfrm>
            <a:off x="6876425" y="5629672"/>
            <a:ext cx="1679577" cy="615553"/>
          </a:xfrm>
          <a:prstGeom prst="rect">
            <a:avLst/>
          </a:prstGeom>
          <a:noFill/>
        </p:spPr>
        <p:txBody>
          <a:bodyPr wrap="square" rtlCol="0">
            <a:spAutoFit/>
          </a:bodyPr>
          <a:lstStyle/>
          <a:p>
            <a:pPr algn="ctr"/>
            <a:r>
              <a:rPr lang="fr-FR" b="1" dirty="0" smtClean="0">
                <a:solidFill>
                  <a:srgbClr val="C00000"/>
                </a:solidFill>
                <a:latin typeface="Arial" panose="020B0604020202020204" pitchFamily="34" charset="0"/>
                <a:cs typeface="Arial" panose="020B0604020202020204" pitchFamily="34" charset="0"/>
              </a:rPr>
              <a:t>Maintien </a:t>
            </a:r>
            <a:r>
              <a:rPr lang="fr-FR" sz="1600" b="1" dirty="0" smtClean="0">
                <a:solidFill>
                  <a:srgbClr val="C00000"/>
                </a:solidFill>
                <a:latin typeface="Arial" panose="020B0604020202020204" pitchFamily="34" charset="0"/>
                <a:cs typeface="Arial" panose="020B0604020202020204" pitchFamily="34" charset="0"/>
              </a:rPr>
              <a:t>sous conditions</a:t>
            </a:r>
            <a:endParaRPr lang="fr-FR" sz="1600" b="1" dirty="0">
              <a:solidFill>
                <a:srgbClr val="C00000"/>
              </a:solidFill>
              <a:latin typeface="Arial" panose="020B0604020202020204" pitchFamily="34" charset="0"/>
              <a:cs typeface="Arial" panose="020B0604020202020204" pitchFamily="34" charset="0"/>
            </a:endParaRPr>
          </a:p>
        </p:txBody>
      </p:sp>
      <p:sp>
        <p:nvSpPr>
          <p:cNvPr id="15" name="Flèche droite 14"/>
          <p:cNvSpPr/>
          <p:nvPr/>
        </p:nvSpPr>
        <p:spPr>
          <a:xfrm rot="7231217">
            <a:off x="5325136" y="5239501"/>
            <a:ext cx="412031" cy="168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3591748">
            <a:off x="6670410" y="5297312"/>
            <a:ext cx="412031" cy="148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67513" y="4181951"/>
            <a:ext cx="3509996" cy="1861006"/>
          </a:xfrm>
          <a:prstGeom prst="ellipse">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gn="ctr">
              <a:buNone/>
              <a:defRPr/>
            </a:pPr>
            <a:r>
              <a:rPr lang="fr-FR" sz="1600" i="1" dirty="0" smtClean="0">
                <a:latin typeface="Arial" panose="020B0604020202020204" pitchFamily="34" charset="0"/>
                <a:cs typeface="Arial" panose="020B0604020202020204" pitchFamily="34" charset="0"/>
              </a:rPr>
              <a:t>Le bénéficiaire du RSA </a:t>
            </a:r>
            <a:r>
              <a:rPr lang="fr-FR" sz="1600" i="1" dirty="0">
                <a:latin typeface="Arial" panose="020B0604020202020204" pitchFamily="34" charset="0"/>
                <a:cs typeface="Arial" panose="020B0604020202020204" pitchFamily="34" charset="0"/>
              </a:rPr>
              <a:t>peut être convoqué à rencontrer l’Equipe Pluridisciplinaire pour </a:t>
            </a:r>
            <a:r>
              <a:rPr lang="fr-FR" sz="1600" b="1" i="1" dirty="0">
                <a:latin typeface="Arial" panose="020B0604020202020204" pitchFamily="34" charset="0"/>
                <a:cs typeface="Arial" panose="020B0604020202020204" pitchFamily="34" charset="0"/>
              </a:rPr>
              <a:t>exposer sa situation.</a:t>
            </a:r>
          </a:p>
        </p:txBody>
      </p:sp>
    </p:spTree>
    <p:extLst>
      <p:ext uri="{BB962C8B-B14F-4D97-AF65-F5344CB8AC3E}">
        <p14:creationId xmlns:p14="http://schemas.microsoft.com/office/powerpoint/2010/main" val="301683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696" y="815616"/>
            <a:ext cx="8229600" cy="1143000"/>
          </a:xfrm>
        </p:spPr>
        <p:txBody>
          <a:bodyPr/>
          <a:lstStyle/>
          <a:p>
            <a:pPr lvl="0"/>
            <a:r>
              <a:rPr lang="fr-FR" altLang="fr-FR" dirty="0" smtClean="0">
                <a:solidFill>
                  <a:srgbClr val="000000"/>
                </a:solidFill>
                <a:latin typeface="Arial"/>
                <a:cs typeface="Arial"/>
              </a:rPr>
              <a:t/>
            </a:r>
            <a:br>
              <a:rPr lang="fr-FR" altLang="fr-FR" dirty="0" smtClean="0">
                <a:solidFill>
                  <a:srgbClr val="000000"/>
                </a:solidFill>
                <a:latin typeface="Arial"/>
                <a:cs typeface="Arial"/>
              </a:rPr>
            </a:br>
            <a:r>
              <a:rPr lang="fr-FR" altLang="fr-FR" b="1" dirty="0" smtClean="0">
                <a:solidFill>
                  <a:srgbClr val="000000"/>
                </a:solidFill>
                <a:cs typeface="Arial"/>
              </a:rPr>
              <a:t>La sortie du dispositif</a:t>
            </a:r>
            <a:r>
              <a:rPr lang="fr-FR" altLang="fr-FR" dirty="0">
                <a:solidFill>
                  <a:srgbClr val="000000"/>
                </a:solidFill>
                <a:latin typeface="Arial"/>
                <a:cs typeface="Arial"/>
              </a:rPr>
              <a:t/>
            </a:r>
            <a:br>
              <a:rPr lang="fr-FR" altLang="fr-FR" dirty="0">
                <a:solidFill>
                  <a:srgbClr val="000000"/>
                </a:solidFill>
                <a:latin typeface="Arial"/>
                <a:cs typeface="Arial"/>
              </a:rPr>
            </a:br>
            <a:endParaRPr lang="fr-FR" dirty="0"/>
          </a:p>
        </p:txBody>
      </p:sp>
      <p:sp>
        <p:nvSpPr>
          <p:cNvPr id="3" name="Espace réservé du contenu 2"/>
          <p:cNvSpPr>
            <a:spLocks noGrp="1"/>
          </p:cNvSpPr>
          <p:nvPr>
            <p:ph idx="1"/>
          </p:nvPr>
        </p:nvSpPr>
        <p:spPr>
          <a:xfrm>
            <a:off x="457200" y="2276872"/>
            <a:ext cx="8229600" cy="2188840"/>
          </a:xfrm>
        </p:spPr>
        <p:txBody>
          <a:bodyPr/>
          <a:lstStyle/>
          <a:p>
            <a:pPr lvl="0">
              <a:lnSpc>
                <a:spcPct val="90000"/>
              </a:lnSpc>
              <a:buClr>
                <a:srgbClr val="330066"/>
              </a:buClr>
              <a:buSzPct val="70000"/>
              <a:buNone/>
            </a:pPr>
            <a:endParaRPr lang="fr-FR" altLang="fr-FR" sz="1900" dirty="0">
              <a:solidFill>
                <a:srgbClr val="000000"/>
              </a:solidFill>
              <a:latin typeface="Arial"/>
              <a:cs typeface="Arial"/>
            </a:endParaRPr>
          </a:p>
          <a:p>
            <a:pPr marL="692150" lvl="1" indent="-347663">
              <a:lnSpc>
                <a:spcPct val="90000"/>
              </a:lnSpc>
              <a:buClr>
                <a:srgbClr val="669999"/>
              </a:buClr>
              <a:buSzPct val="70000"/>
              <a:buFont typeface="Wingdings" pitchFamily="2" charset="2"/>
              <a:buChar char="l"/>
            </a:pPr>
            <a:r>
              <a:rPr lang="fr-FR" altLang="fr-FR" sz="1800" dirty="0">
                <a:solidFill>
                  <a:srgbClr val="000000"/>
                </a:solidFill>
                <a:latin typeface="Arial"/>
                <a:cs typeface="Arial"/>
              </a:rPr>
              <a:t>Vos ressources vous permettent de quitter le dispositif</a:t>
            </a:r>
          </a:p>
          <a:p>
            <a:pPr marL="692150" lvl="1" indent="-347663">
              <a:lnSpc>
                <a:spcPct val="90000"/>
              </a:lnSpc>
              <a:buClr>
                <a:srgbClr val="669999"/>
              </a:buClr>
              <a:buSzPct val="70000"/>
              <a:buFont typeface="Wingdings" pitchFamily="2" charset="2"/>
              <a:buChar char="l"/>
            </a:pPr>
            <a:endParaRPr lang="fr-FR" altLang="fr-FR" sz="1800" dirty="0">
              <a:solidFill>
                <a:srgbClr val="000000"/>
              </a:solidFill>
              <a:latin typeface="Arial"/>
              <a:cs typeface="Arial"/>
            </a:endParaRPr>
          </a:p>
          <a:p>
            <a:pPr marL="692150" lvl="1" indent="-347663">
              <a:lnSpc>
                <a:spcPct val="90000"/>
              </a:lnSpc>
              <a:buClr>
                <a:srgbClr val="669999"/>
              </a:buClr>
              <a:buSzPct val="70000"/>
              <a:buFont typeface="Wingdings" pitchFamily="2" charset="2"/>
              <a:buChar char="l"/>
            </a:pPr>
            <a:r>
              <a:rPr lang="fr-FR" altLang="fr-FR" sz="1800" dirty="0">
                <a:solidFill>
                  <a:srgbClr val="000000"/>
                </a:solidFill>
                <a:latin typeface="Arial"/>
                <a:cs typeface="Arial"/>
              </a:rPr>
              <a:t>Votre situation familiale a changé</a:t>
            </a:r>
          </a:p>
          <a:p>
            <a:pPr marL="692150" lvl="1" indent="-347663">
              <a:lnSpc>
                <a:spcPct val="90000"/>
              </a:lnSpc>
              <a:buClr>
                <a:srgbClr val="669999"/>
              </a:buClr>
              <a:buSzPct val="70000"/>
              <a:buFont typeface="Wingdings" pitchFamily="2" charset="2"/>
              <a:buChar char="l"/>
            </a:pPr>
            <a:endParaRPr lang="fr-FR" altLang="fr-FR" sz="1800" dirty="0">
              <a:solidFill>
                <a:srgbClr val="000000"/>
              </a:solidFill>
              <a:latin typeface="Arial"/>
              <a:cs typeface="Arial"/>
            </a:endParaRPr>
          </a:p>
          <a:p>
            <a:pPr marL="692150" lvl="1" indent="-347663">
              <a:lnSpc>
                <a:spcPct val="90000"/>
              </a:lnSpc>
              <a:buClr>
                <a:srgbClr val="669999"/>
              </a:buClr>
              <a:buSzPct val="70000"/>
              <a:buFont typeface="Wingdings" pitchFamily="2" charset="2"/>
              <a:buChar char="l"/>
            </a:pPr>
            <a:r>
              <a:rPr lang="fr-FR" altLang="fr-FR" sz="1800" dirty="0">
                <a:solidFill>
                  <a:srgbClr val="000000"/>
                </a:solidFill>
                <a:latin typeface="Arial"/>
                <a:cs typeface="Arial"/>
              </a:rPr>
              <a:t>Vous n’avez pas respecté une de vos obligations </a:t>
            </a:r>
          </a:p>
          <a:p>
            <a:pPr marL="692150" lvl="1" indent="-347663">
              <a:lnSpc>
                <a:spcPct val="90000"/>
              </a:lnSpc>
              <a:buClr>
                <a:srgbClr val="669999"/>
              </a:buClr>
              <a:buSzPct val="70000"/>
              <a:buNone/>
            </a:pPr>
            <a:endParaRPr lang="fr-FR" altLang="fr-FR" sz="1800" dirty="0">
              <a:solidFill>
                <a:srgbClr val="000000"/>
              </a:solidFill>
              <a:latin typeface="Arial"/>
              <a:cs typeface="Arial"/>
            </a:endParaRPr>
          </a:p>
          <a:p>
            <a:pPr marL="692150" lvl="1" indent="-347663">
              <a:lnSpc>
                <a:spcPct val="90000"/>
              </a:lnSpc>
              <a:buClr>
                <a:srgbClr val="669999"/>
              </a:buClr>
              <a:buSzPct val="70000"/>
              <a:buFont typeface="Wingdings" pitchFamily="2" charset="2"/>
              <a:buChar char="l"/>
            </a:pPr>
            <a:endParaRPr lang="fr-FR" altLang="fr-FR" sz="1800" b="1" dirty="0">
              <a:solidFill>
                <a:srgbClr val="000000"/>
              </a:solidFill>
              <a:latin typeface="Arial"/>
              <a:cs typeface="Arial"/>
            </a:endParaRPr>
          </a:p>
          <a:p>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11</a:t>
            </a:fld>
            <a:endParaRPr lang="fr-FR" altLang="fr-F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348880"/>
            <a:ext cx="1501592" cy="229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72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ETAPES DU PARCOURS</a:t>
            </a:r>
            <a:endParaRPr lang="fr-FR" dirty="0"/>
          </a:p>
        </p:txBody>
      </p:sp>
      <p:sp>
        <p:nvSpPr>
          <p:cNvPr id="3" name="Espace réservé du contenu 2"/>
          <p:cNvSpPr>
            <a:spLocks noGrp="1"/>
          </p:cNvSpPr>
          <p:nvPr>
            <p:ph idx="1"/>
          </p:nvPr>
        </p:nvSpPr>
        <p:spPr/>
        <p:txBody>
          <a:bodyPr/>
          <a:lstStyle/>
          <a:p>
            <a:pPr marL="0" indent="0" algn="ctr">
              <a:buNone/>
            </a:pPr>
            <a:r>
              <a:rPr lang="fr-FR" b="1" dirty="0" smtClean="0"/>
              <a:t>2 GRANDES ETAPES</a:t>
            </a:r>
          </a:p>
          <a:p>
            <a:endParaRPr lang="fr-FR" dirty="0" smtClean="0"/>
          </a:p>
          <a:p>
            <a:pPr algn="ctr">
              <a:buFont typeface="Wingdings" panose="05000000000000000000" pitchFamily="2" charset="2"/>
              <a:buChar char="§"/>
            </a:pPr>
            <a:r>
              <a:rPr lang="fr-FR" dirty="0" smtClean="0"/>
              <a:t>L’ORIENTATION</a:t>
            </a:r>
          </a:p>
          <a:p>
            <a:pPr algn="ctr">
              <a:buFont typeface="Wingdings" panose="05000000000000000000" pitchFamily="2" charset="2"/>
              <a:buChar char="§"/>
            </a:pPr>
            <a:r>
              <a:rPr lang="fr-FR" dirty="0" smtClean="0"/>
              <a:t>L’ACCOMPAGNEMENT</a:t>
            </a:r>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12</a:t>
            </a:fld>
            <a:endParaRPr lang="fr-FR" altLang="fr-FR"/>
          </a:p>
        </p:txBody>
      </p:sp>
    </p:spTree>
    <p:extLst>
      <p:ext uri="{BB962C8B-B14F-4D97-AF65-F5344CB8AC3E}">
        <p14:creationId xmlns:p14="http://schemas.microsoft.com/office/powerpoint/2010/main" val="365353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74112"/>
          </a:xfrm>
        </p:spPr>
        <p:txBody>
          <a:bodyPr/>
          <a:lstStyle/>
          <a:p>
            <a:r>
              <a:rPr lang="fr-FR" sz="5400" b="1" dirty="0" smtClean="0">
                <a:solidFill>
                  <a:srgbClr val="FF0000"/>
                </a:solidFill>
              </a:rPr>
              <a:t>L’orientation</a:t>
            </a:r>
            <a:endParaRPr lang="fr-FR" sz="5400" b="1" dirty="0">
              <a:solidFill>
                <a:srgbClr val="FF0000"/>
              </a:solidFill>
            </a:endParaRPr>
          </a:p>
        </p:txBody>
      </p:sp>
      <p:sp>
        <p:nvSpPr>
          <p:cNvPr id="3" name="Espace réservé du contenu 2"/>
          <p:cNvSpPr>
            <a:spLocks noGrp="1"/>
          </p:cNvSpPr>
          <p:nvPr>
            <p:ph idx="1"/>
          </p:nvPr>
        </p:nvSpPr>
        <p:spPr>
          <a:xfrm>
            <a:off x="179512" y="946732"/>
            <a:ext cx="8492432" cy="1096399"/>
          </a:xfrm>
        </p:spPr>
        <p:txBody>
          <a:bodyPr/>
          <a:lstStyle/>
          <a:p>
            <a:pPr marL="0" indent="0" algn="ctr">
              <a:buNone/>
            </a:pPr>
            <a:r>
              <a:rPr lang="fr-FR" sz="2000" dirty="0" smtClean="0">
                <a:solidFill>
                  <a:schemeClr val="accent5">
                    <a:lumMod val="25000"/>
                  </a:schemeClr>
                </a:solidFill>
              </a:rPr>
              <a:t>Une orientation vers un </a:t>
            </a:r>
            <a:r>
              <a:rPr lang="fr-FR" sz="2000" dirty="0" smtClean="0">
                <a:solidFill>
                  <a:srgbClr val="FF0000"/>
                </a:solidFill>
              </a:rPr>
              <a:t>Référent Unique (RU)</a:t>
            </a:r>
          </a:p>
          <a:p>
            <a:pPr marL="0" indent="0" algn="ctr">
              <a:buNone/>
            </a:pPr>
            <a:r>
              <a:rPr lang="fr-FR" sz="2000" dirty="0" smtClean="0">
                <a:solidFill>
                  <a:schemeClr val="accent5">
                    <a:lumMod val="25000"/>
                  </a:schemeClr>
                </a:solidFill>
              </a:rPr>
              <a:t>Qui vous accompagnera dans vos démarches</a:t>
            </a:r>
          </a:p>
          <a:p>
            <a:pPr marL="0" indent="0" algn="ctr">
              <a:buNone/>
            </a:pPr>
            <a:r>
              <a:rPr lang="fr-FR" sz="2000" dirty="0" smtClean="0">
                <a:solidFill>
                  <a:schemeClr val="accent5">
                    <a:lumMod val="25000"/>
                  </a:schemeClr>
                </a:solidFill>
              </a:rPr>
              <a:t>Selon votre situation actuelle*</a:t>
            </a:r>
          </a:p>
          <a:p>
            <a:pPr marL="0" indent="0" algn="ctr">
              <a:buNone/>
            </a:pPr>
            <a:endParaRPr lang="fr-FR" sz="2400" dirty="0">
              <a:solidFill>
                <a:schemeClr val="accent5">
                  <a:lumMod val="25000"/>
                </a:schemeClr>
              </a:solidFill>
            </a:endParaRPr>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13</a:t>
            </a:fld>
            <a:endParaRPr lang="fr-FR" altLang="fr-FR"/>
          </a:p>
        </p:txBody>
      </p:sp>
      <p:sp>
        <p:nvSpPr>
          <p:cNvPr id="10" name="Ellipse 9"/>
          <p:cNvSpPr/>
          <p:nvPr/>
        </p:nvSpPr>
        <p:spPr>
          <a:xfrm>
            <a:off x="1060010" y="2138427"/>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259632" y="2373190"/>
            <a:ext cx="1728192" cy="646331"/>
          </a:xfrm>
          <a:prstGeom prst="rect">
            <a:avLst/>
          </a:prstGeom>
          <a:noFill/>
        </p:spPr>
        <p:txBody>
          <a:bodyPr wrap="square" rtlCol="0">
            <a:spAutoFit/>
          </a:bodyPr>
          <a:lstStyle/>
          <a:p>
            <a:pPr algn="ctr"/>
            <a:r>
              <a:rPr lang="fr-FR" b="1" dirty="0" smtClean="0"/>
              <a:t>RU professionnel</a:t>
            </a:r>
            <a:endParaRPr lang="fr-FR" b="1" dirty="0"/>
          </a:p>
        </p:txBody>
      </p:sp>
      <p:sp>
        <p:nvSpPr>
          <p:cNvPr id="32" name="ZoneTexte 31"/>
          <p:cNvSpPr txBox="1"/>
          <p:nvPr/>
        </p:nvSpPr>
        <p:spPr>
          <a:xfrm>
            <a:off x="869992" y="3254284"/>
            <a:ext cx="3106715" cy="3139321"/>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t>ALIE du SDSEI</a:t>
            </a:r>
          </a:p>
          <a:p>
            <a:pPr marL="285750" indent="-285750">
              <a:buFont typeface="Wingdings" panose="05000000000000000000" pitchFamily="2" charset="2"/>
              <a:buChar char="§"/>
            </a:pPr>
            <a:r>
              <a:rPr lang="fr-FR" dirty="0" smtClean="0"/>
              <a:t>Pôle Emploi</a:t>
            </a:r>
          </a:p>
          <a:p>
            <a:pPr marL="285750" indent="-285750">
              <a:buFont typeface="Wingdings" panose="05000000000000000000" pitchFamily="2" charset="2"/>
              <a:buChar char="§"/>
            </a:pPr>
            <a:r>
              <a:rPr lang="fr-FR" dirty="0" smtClean="0"/>
              <a:t>PLIE</a:t>
            </a:r>
          </a:p>
          <a:p>
            <a:pPr marL="285750" indent="-285750">
              <a:buFont typeface="Wingdings" panose="05000000000000000000" pitchFamily="2" charset="2"/>
              <a:buChar char="§"/>
            </a:pPr>
            <a:r>
              <a:rPr lang="fr-FR" dirty="0" smtClean="0"/>
              <a:t>Des prestataires spécifiques pour les travailleurs indépendants</a:t>
            </a:r>
          </a:p>
          <a:p>
            <a:pPr marL="285750" indent="-285750">
              <a:buFont typeface="Wingdings" panose="05000000000000000000" pitchFamily="2" charset="2"/>
              <a:buChar char="§"/>
            </a:pPr>
            <a:r>
              <a:rPr lang="fr-FR" dirty="0" smtClean="0"/>
              <a:t>Des prestataires spécifique s </a:t>
            </a:r>
            <a:r>
              <a:rPr lang="fr-FR" dirty="0" err="1" smtClean="0"/>
              <a:t>pouer</a:t>
            </a:r>
            <a:r>
              <a:rPr lang="fr-FR" dirty="0" smtClean="0"/>
              <a:t> la </a:t>
            </a:r>
            <a:r>
              <a:rPr lang="fr-FR" dirty="0" err="1" smtClean="0"/>
              <a:t>ise</a:t>
            </a:r>
            <a:r>
              <a:rPr lang="fr-FR" dirty="0" smtClean="0"/>
              <a:t> en emploi</a:t>
            </a:r>
          </a:p>
          <a:p>
            <a:endParaRPr lang="fr-FR" dirty="0" smtClean="0"/>
          </a:p>
          <a:p>
            <a:pPr marL="285750" indent="-285750">
              <a:buFont typeface="Wingdings" panose="05000000000000000000" pitchFamily="2" charset="2"/>
              <a:buChar char="§"/>
            </a:pPr>
            <a:endParaRPr lang="fr-FR" dirty="0" smtClean="0"/>
          </a:p>
        </p:txBody>
      </p:sp>
      <p:sp>
        <p:nvSpPr>
          <p:cNvPr id="34" name="ZoneTexte 33"/>
          <p:cNvSpPr txBox="1"/>
          <p:nvPr/>
        </p:nvSpPr>
        <p:spPr>
          <a:xfrm>
            <a:off x="5021196" y="3747219"/>
            <a:ext cx="2952328" cy="1200329"/>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t>Assistant.e Social.e du</a:t>
            </a:r>
            <a:r>
              <a:rPr lang="fr-FR" dirty="0"/>
              <a:t> SDSEI</a:t>
            </a:r>
            <a:r>
              <a:rPr lang="fr-FR" dirty="0" smtClean="0"/>
              <a:t>  </a:t>
            </a:r>
            <a:endParaRPr lang="fr-FR" dirty="0"/>
          </a:p>
          <a:p>
            <a:pPr marL="285750" indent="-285750">
              <a:buFont typeface="Wingdings" panose="05000000000000000000" pitchFamily="2" charset="2"/>
              <a:buChar char="§"/>
            </a:pPr>
            <a:r>
              <a:rPr lang="fr-FR" dirty="0" smtClean="0"/>
              <a:t>CCAS</a:t>
            </a:r>
          </a:p>
          <a:p>
            <a:pPr marL="285750" indent="-285750">
              <a:buFont typeface="Wingdings" panose="05000000000000000000" pitchFamily="2" charset="2"/>
              <a:buChar char="§"/>
            </a:pPr>
            <a:r>
              <a:rPr lang="fr-FR" dirty="0" smtClean="0"/>
              <a:t>CHRS </a:t>
            </a:r>
            <a:endParaRPr lang="fr-FR" dirty="0"/>
          </a:p>
        </p:txBody>
      </p:sp>
      <p:sp>
        <p:nvSpPr>
          <p:cNvPr id="41" name="Ellipse 40"/>
          <p:cNvSpPr/>
          <p:nvPr/>
        </p:nvSpPr>
        <p:spPr>
          <a:xfrm>
            <a:off x="5381236" y="2185768"/>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5813284" y="2566200"/>
            <a:ext cx="1368152" cy="369332"/>
          </a:xfrm>
          <a:prstGeom prst="rect">
            <a:avLst/>
          </a:prstGeom>
          <a:noFill/>
        </p:spPr>
        <p:txBody>
          <a:bodyPr wrap="square" rtlCol="0">
            <a:spAutoFit/>
          </a:bodyPr>
          <a:lstStyle/>
          <a:p>
            <a:r>
              <a:rPr lang="fr-FR" b="1" dirty="0" smtClean="0"/>
              <a:t>RU social</a:t>
            </a:r>
            <a:endParaRPr lang="fr-FR" b="1"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336" y="2828676"/>
            <a:ext cx="1497942" cy="733873"/>
          </a:xfrm>
          <a:prstGeom prst="rect">
            <a:avLst/>
          </a:prstGeom>
        </p:spPr>
      </p:pic>
      <p:sp>
        <p:nvSpPr>
          <p:cNvPr id="7" name="ZoneTexte 6"/>
          <p:cNvSpPr txBox="1"/>
          <p:nvPr/>
        </p:nvSpPr>
        <p:spPr>
          <a:xfrm>
            <a:off x="323010" y="5733256"/>
            <a:ext cx="8568952" cy="369332"/>
          </a:xfrm>
          <a:prstGeom prst="rect">
            <a:avLst/>
          </a:prstGeom>
          <a:noFill/>
        </p:spPr>
        <p:txBody>
          <a:bodyPr wrap="square" rtlCol="0">
            <a:spAutoFit/>
          </a:bodyPr>
          <a:lstStyle/>
          <a:p>
            <a:r>
              <a:rPr lang="fr-FR" b="1" i="1" u="sng" dirty="0" smtClean="0"/>
              <a:t>*</a:t>
            </a:r>
            <a:r>
              <a:rPr lang="fr-FR" sz="1600" b="1" i="1" u="sng" dirty="0" smtClean="0"/>
              <a:t>Votre référent unique pourra changer pour s’adapter à l’évolution de votre situation</a:t>
            </a:r>
            <a:endParaRPr lang="fr-FR" sz="1600" b="1" i="1" u="sng" dirty="0"/>
          </a:p>
        </p:txBody>
      </p:sp>
    </p:spTree>
    <p:extLst>
      <p:ext uri="{BB962C8B-B14F-4D97-AF65-F5344CB8AC3E}">
        <p14:creationId xmlns:p14="http://schemas.microsoft.com/office/powerpoint/2010/main" val="689796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1080119"/>
          </a:xfrm>
        </p:spPr>
        <p:txBody>
          <a:bodyPr/>
          <a:lstStyle/>
          <a:p>
            <a:r>
              <a:rPr lang="fr-FR" sz="5400" b="1" kern="1200" spc="-100" dirty="0" smtClean="0">
                <a:solidFill>
                  <a:srgbClr val="FF0000"/>
                </a:solidFill>
                <a:latin typeface="+mn-lt"/>
                <a:cs typeface="Arial" panose="020B0604020202020204" pitchFamily="34" charset="0"/>
              </a:rPr>
              <a:t/>
            </a:r>
            <a:br>
              <a:rPr lang="fr-FR" sz="5400" b="1" kern="1200" spc="-100" dirty="0" smtClean="0">
                <a:solidFill>
                  <a:srgbClr val="FF0000"/>
                </a:solidFill>
                <a:latin typeface="+mn-lt"/>
                <a:cs typeface="Arial" panose="020B0604020202020204" pitchFamily="34" charset="0"/>
              </a:rPr>
            </a:br>
            <a:r>
              <a:rPr lang="fr-FR" sz="5400" b="1" kern="1200" spc="-100" dirty="0" smtClean="0">
                <a:solidFill>
                  <a:srgbClr val="FF0000"/>
                </a:solidFill>
                <a:latin typeface="+mn-lt"/>
                <a:cs typeface="Arial" panose="020B0604020202020204" pitchFamily="34" charset="0"/>
              </a:rPr>
              <a:t>L’accompagnement  </a:t>
            </a:r>
            <a:br>
              <a:rPr lang="fr-FR" sz="5400" b="1" kern="1200" spc="-100" dirty="0" smtClean="0">
                <a:solidFill>
                  <a:srgbClr val="FF0000"/>
                </a:solidFill>
                <a:latin typeface="+mn-lt"/>
                <a:cs typeface="Arial" panose="020B0604020202020204" pitchFamily="34" charset="0"/>
              </a:rPr>
            </a:br>
            <a:endParaRPr lang="fr-FR" sz="5400" dirty="0"/>
          </a:p>
        </p:txBody>
      </p:sp>
      <p:sp>
        <p:nvSpPr>
          <p:cNvPr id="3" name="Espace réservé de la date 2"/>
          <p:cNvSpPr>
            <a:spLocks noGrp="1"/>
          </p:cNvSpPr>
          <p:nvPr>
            <p:ph type="dt" sz="half" idx="10"/>
          </p:nvPr>
        </p:nvSpPr>
        <p:spPr/>
        <p:txBody>
          <a:bodyPr/>
          <a:lstStyle/>
          <a:p>
            <a:fld id="{11B8AE84-9F49-4310-AFBB-AB31EEED610B}" type="datetime1">
              <a:rPr lang="fr-FR" altLang="fr-FR" smtClean="0"/>
              <a:pPr/>
              <a:t>13/07/2021</a:t>
            </a:fld>
            <a:endParaRPr lang="fr-FR" altLang="fr-FR"/>
          </a:p>
        </p:txBody>
      </p:sp>
      <p:sp>
        <p:nvSpPr>
          <p:cNvPr id="4" name="Espace réservé du numéro de diapositive 3"/>
          <p:cNvSpPr>
            <a:spLocks noGrp="1"/>
          </p:cNvSpPr>
          <p:nvPr>
            <p:ph type="sldNum" sz="quarter" idx="12"/>
          </p:nvPr>
        </p:nvSpPr>
        <p:spPr/>
        <p:txBody>
          <a:bodyPr/>
          <a:lstStyle/>
          <a:p>
            <a:fld id="{27B857AE-F1D8-4EB8-8B75-15E57FB360C9}" type="slidenum">
              <a:rPr lang="fr-FR" altLang="fr-FR" smtClean="0"/>
              <a:pPr/>
              <a:t>14</a:t>
            </a:fld>
            <a:endParaRPr lang="fr-FR" altLang="fr-FR"/>
          </a:p>
        </p:txBody>
      </p:sp>
      <p:sp>
        <p:nvSpPr>
          <p:cNvPr id="6" name="ZoneTexte 5"/>
          <p:cNvSpPr txBox="1"/>
          <p:nvPr/>
        </p:nvSpPr>
        <p:spPr>
          <a:xfrm>
            <a:off x="395536" y="1885025"/>
            <a:ext cx="3881544" cy="1644610"/>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lvl="1" indent="-228600" algn="ctr" fontAlgn="auto">
              <a:spcBef>
                <a:spcPct val="20000"/>
              </a:spcBef>
              <a:spcAft>
                <a:spcPts val="0"/>
              </a:spcAft>
              <a:buClr>
                <a:srgbClr val="629DD1"/>
              </a:buClr>
              <a:buFont typeface="Arial" pitchFamily="34" charset="0"/>
              <a:buChar char="•"/>
            </a:pPr>
            <a:r>
              <a:rPr lang="fr-FR" sz="1400" b="1" u="sng" dirty="0">
                <a:solidFill>
                  <a:prstClr val="black"/>
                </a:solidFill>
                <a:latin typeface="Arial" panose="020B0604020202020204" pitchFamily="34" charset="0"/>
                <a:cs typeface="Arial" panose="020B0604020202020204" pitchFamily="34" charset="0"/>
              </a:rPr>
              <a:t>Rythme </a:t>
            </a:r>
            <a:r>
              <a:rPr lang="fr-FR" sz="1400" b="1" u="sng" dirty="0" smtClean="0">
                <a:solidFill>
                  <a:prstClr val="black"/>
                </a:solidFill>
                <a:latin typeface="Arial" panose="020B0604020202020204" pitchFamily="34" charset="0"/>
                <a:cs typeface="Arial" panose="020B0604020202020204" pitchFamily="34" charset="0"/>
              </a:rPr>
              <a:t>des rencontres </a:t>
            </a:r>
            <a:r>
              <a:rPr lang="fr-FR" sz="1400" dirty="0">
                <a:solidFill>
                  <a:prstClr val="black"/>
                </a:solidFill>
                <a:latin typeface="Arial" panose="020B0604020202020204" pitchFamily="34" charset="0"/>
                <a:cs typeface="Arial" panose="020B0604020202020204" pitchFamily="34" charset="0"/>
              </a:rPr>
              <a:t>: </a:t>
            </a:r>
            <a:r>
              <a:rPr lang="fr-FR" sz="1400" dirty="0" smtClean="0">
                <a:solidFill>
                  <a:prstClr val="black"/>
                </a:solidFill>
                <a:latin typeface="Arial" panose="020B0604020202020204" pitchFamily="34" charset="0"/>
                <a:cs typeface="Arial" panose="020B0604020202020204" pitchFamily="34" charset="0"/>
              </a:rPr>
              <a:t>défini entre vous et votre référent unique au regard de vos objectifs (à minima une fois tous les deux mois)</a:t>
            </a:r>
            <a:endParaRPr lang="fr-FR" sz="1400" dirty="0">
              <a:solidFill>
                <a:prstClr val="black"/>
              </a:solidFill>
              <a:latin typeface="Arial" panose="020B0604020202020204" pitchFamily="34" charset="0"/>
              <a:cs typeface="Arial" panose="020B0604020202020204" pitchFamily="34" charset="0"/>
            </a:endParaRPr>
          </a:p>
        </p:txBody>
      </p:sp>
      <p:sp>
        <p:nvSpPr>
          <p:cNvPr id="8" name="ZoneTexte 7"/>
          <p:cNvSpPr txBox="1"/>
          <p:nvPr/>
        </p:nvSpPr>
        <p:spPr>
          <a:xfrm>
            <a:off x="251520" y="1351883"/>
            <a:ext cx="8748464" cy="461665"/>
          </a:xfrm>
          <a:prstGeom prst="rect">
            <a:avLst/>
          </a:prstGeom>
          <a:noFill/>
        </p:spPr>
        <p:txBody>
          <a:bodyPr wrap="square" rtlCol="0">
            <a:spAutoFit/>
          </a:bodyPr>
          <a:lstStyle/>
          <a:p>
            <a:pPr algn="ctr"/>
            <a:r>
              <a:rPr lang="fr-FR" sz="2400" spc="-100" dirty="0">
                <a:solidFill>
                  <a:srgbClr val="242852"/>
                </a:solidFill>
                <a:latin typeface="Arial" panose="020B0604020202020204" pitchFamily="34" charset="0"/>
                <a:ea typeface="+mj-ea"/>
                <a:cs typeface="Arial" panose="020B0604020202020204" pitchFamily="34" charset="0"/>
              </a:rPr>
              <a:t>Le Référent Unique est garant de la cohérence du parcours</a:t>
            </a:r>
            <a:endParaRPr lang="fr-FR" dirty="0"/>
          </a:p>
        </p:txBody>
      </p:sp>
      <p:sp>
        <p:nvSpPr>
          <p:cNvPr id="12" name="ZoneTexte 11"/>
          <p:cNvSpPr txBox="1"/>
          <p:nvPr/>
        </p:nvSpPr>
        <p:spPr>
          <a:xfrm>
            <a:off x="5366416" y="4297660"/>
            <a:ext cx="3243734" cy="1947565"/>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1" indent="-228600" algn="ctr" fontAlgn="auto">
              <a:spcBef>
                <a:spcPct val="20000"/>
              </a:spcBef>
              <a:spcAft>
                <a:spcPts val="0"/>
              </a:spcAft>
              <a:buClr>
                <a:srgbClr val="629DD1"/>
              </a:buClr>
              <a:buFont typeface="Arial" pitchFamily="34" charset="0"/>
              <a:buChar char="•"/>
            </a:pPr>
            <a:r>
              <a:rPr lang="fr-FR" sz="1400" b="1" u="sng" dirty="0">
                <a:solidFill>
                  <a:prstClr val="black"/>
                </a:solidFill>
                <a:latin typeface="Arial" panose="020B0604020202020204" pitchFamily="34" charset="0"/>
                <a:cs typeface="Arial" panose="020B0604020202020204" pitchFamily="34" charset="0"/>
              </a:rPr>
              <a:t>Prise en compte de </a:t>
            </a:r>
            <a:r>
              <a:rPr lang="fr-FR" sz="1400" b="1" u="sng" dirty="0" smtClean="0">
                <a:solidFill>
                  <a:prstClr val="black"/>
                </a:solidFill>
                <a:latin typeface="Arial" panose="020B0604020202020204" pitchFamily="34" charset="0"/>
                <a:cs typeface="Arial" panose="020B0604020202020204" pitchFamily="34" charset="0"/>
              </a:rPr>
              <a:t>votre </a:t>
            </a:r>
            <a:r>
              <a:rPr lang="fr-FR" sz="1400" b="1" u="sng" dirty="0">
                <a:solidFill>
                  <a:prstClr val="black"/>
                </a:solidFill>
                <a:latin typeface="Arial" panose="020B0604020202020204" pitchFamily="34" charset="0"/>
                <a:cs typeface="Arial" panose="020B0604020202020204" pitchFamily="34" charset="0"/>
              </a:rPr>
              <a:t>situation </a:t>
            </a:r>
            <a:r>
              <a:rPr lang="fr-FR" sz="1400" b="1" u="sng" dirty="0" smtClean="0">
                <a:solidFill>
                  <a:prstClr val="black"/>
                </a:solidFill>
                <a:latin typeface="Arial" panose="020B0604020202020204" pitchFamily="34" charset="0"/>
                <a:cs typeface="Arial" panose="020B0604020202020204" pitchFamily="34" charset="0"/>
              </a:rPr>
              <a:t>: </a:t>
            </a:r>
            <a:r>
              <a:rPr lang="fr-FR" sz="1400" dirty="0">
                <a:solidFill>
                  <a:prstClr val="black"/>
                </a:solidFill>
                <a:latin typeface="Arial" panose="020B0604020202020204" pitchFamily="34" charset="0"/>
                <a:cs typeface="Arial" panose="020B0604020202020204" pitchFamily="34" charset="0"/>
              </a:rPr>
              <a:t>orientation vers des intervenants spécialisés selon </a:t>
            </a:r>
            <a:r>
              <a:rPr lang="fr-FR" sz="1400" dirty="0" smtClean="0">
                <a:solidFill>
                  <a:prstClr val="black"/>
                </a:solidFill>
                <a:latin typeface="Arial" panose="020B0604020202020204" pitchFamily="34" charset="0"/>
                <a:cs typeface="Arial" panose="020B0604020202020204" pitchFamily="34" charset="0"/>
              </a:rPr>
              <a:t>vos besoins</a:t>
            </a:r>
            <a:endParaRPr lang="fr-FR" sz="1400" dirty="0">
              <a:solidFill>
                <a:prstClr val="black"/>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882">
            <a:off x="1712392" y="4014389"/>
            <a:ext cx="3430728" cy="2492996"/>
          </a:xfrm>
          <a:prstGeom prst="rect">
            <a:avLst/>
          </a:prstGeom>
        </p:spPr>
      </p:pic>
      <p:sp>
        <p:nvSpPr>
          <p:cNvPr id="16" name="ZoneTexte 15"/>
          <p:cNvSpPr txBox="1"/>
          <p:nvPr/>
        </p:nvSpPr>
        <p:spPr>
          <a:xfrm>
            <a:off x="4671572" y="2063427"/>
            <a:ext cx="3881544" cy="194756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lvl="1" indent="-228600" algn="ctr" fontAlgn="auto">
              <a:spcBef>
                <a:spcPct val="20000"/>
              </a:spcBef>
              <a:spcAft>
                <a:spcPts val="0"/>
              </a:spcAft>
              <a:buClr>
                <a:srgbClr val="629DD1"/>
              </a:buClr>
              <a:buFont typeface="Arial" pitchFamily="34" charset="0"/>
              <a:buChar char="•"/>
            </a:pPr>
            <a:r>
              <a:rPr lang="fr-FR" sz="1400" b="1" u="sng" dirty="0" smtClean="0">
                <a:solidFill>
                  <a:prstClr val="black"/>
                </a:solidFill>
                <a:latin typeface="Arial" panose="020B0604020202020204" pitchFamily="34" charset="0"/>
                <a:cs typeface="Arial" panose="020B0604020202020204" pitchFamily="34" charset="0"/>
              </a:rPr>
              <a:t>Le projet d’insertion : </a:t>
            </a:r>
            <a:r>
              <a:rPr lang="fr-FR" sz="1400" dirty="0" smtClean="0">
                <a:solidFill>
                  <a:prstClr val="black"/>
                </a:solidFill>
                <a:latin typeface="Arial" panose="020B0604020202020204" pitchFamily="34" charset="0"/>
                <a:cs typeface="Arial" panose="020B0604020202020204" pitchFamily="34" charset="0"/>
              </a:rPr>
              <a:t>Votre référent vous aidera à avancer dans vos démarches et vous proposera des actions adaptées</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24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49275"/>
            <a:ext cx="8456613" cy="1007517"/>
          </a:xfrm>
        </p:spPr>
        <p:txBody>
          <a:bodyPr/>
          <a:lstStyle/>
          <a:p>
            <a:r>
              <a:rPr lang="fr-FR" sz="3200" b="1" dirty="0" smtClean="0"/>
              <a:t>Les Référents Uniques - Leurs spécificités</a:t>
            </a:r>
            <a:endParaRPr lang="fr-FR" sz="3200" b="1" dirty="0"/>
          </a:p>
        </p:txBody>
      </p:sp>
      <p:pic>
        <p:nvPicPr>
          <p:cNvPr id="4" name="Image 3"/>
          <p:cNvPicPr>
            <a:picLocks noChangeAspect="1"/>
          </p:cNvPicPr>
          <p:nvPr/>
        </p:nvPicPr>
        <p:blipFill>
          <a:blip r:embed="rId3"/>
          <a:stretch>
            <a:fillRect/>
          </a:stretch>
        </p:blipFill>
        <p:spPr>
          <a:xfrm>
            <a:off x="3531438" y="2192670"/>
            <a:ext cx="2912770" cy="274849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18" y="2192670"/>
            <a:ext cx="3017520" cy="253247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9046" y="2361347"/>
            <a:ext cx="3423607" cy="2363797"/>
          </a:xfrm>
          <a:prstGeom prst="rect">
            <a:avLst/>
          </a:prstGeom>
        </p:spPr>
      </p:pic>
    </p:spTree>
    <p:extLst>
      <p:ext uri="{BB962C8B-B14F-4D97-AF65-F5344CB8AC3E}">
        <p14:creationId xmlns:p14="http://schemas.microsoft.com/office/powerpoint/2010/main" val="2381608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158" y="538998"/>
            <a:ext cx="8229600" cy="1143000"/>
          </a:xfrm>
        </p:spPr>
        <p:txBody>
          <a:bodyPr/>
          <a:lstStyle/>
          <a:p>
            <a:r>
              <a:rPr lang="fr-FR" sz="4600" b="1" dirty="0"/>
              <a:t>Les ALIE du </a:t>
            </a:r>
            <a:r>
              <a:rPr lang="fr-FR" sz="4600" b="1" dirty="0" err="1" smtClean="0"/>
              <a:t>SDSeI</a:t>
            </a:r>
            <a:r>
              <a:rPr lang="fr-FR" sz="4600" b="1" dirty="0" smtClean="0"/>
              <a:t> </a:t>
            </a:r>
            <a:r>
              <a:rPr lang="fr-FR" b="1" dirty="0" smtClean="0"/>
              <a:t/>
            </a:r>
            <a:br>
              <a:rPr lang="fr-FR" b="1" dirty="0" smtClean="0"/>
            </a:br>
            <a:r>
              <a:rPr lang="fr-FR" sz="3600" dirty="0" smtClean="0">
                <a:solidFill>
                  <a:srgbClr val="00B0F0"/>
                </a:solidFill>
              </a:rPr>
              <a:t>(Animateur </a:t>
            </a:r>
            <a:r>
              <a:rPr lang="fr-FR" sz="3600" dirty="0">
                <a:solidFill>
                  <a:srgbClr val="00B0F0"/>
                </a:solidFill>
              </a:rPr>
              <a:t>Local Insertion </a:t>
            </a:r>
            <a:r>
              <a:rPr lang="fr-FR" sz="3600" dirty="0" smtClean="0">
                <a:solidFill>
                  <a:srgbClr val="00B0F0"/>
                </a:solidFill>
              </a:rPr>
              <a:t>Emploi)</a:t>
            </a:r>
            <a:r>
              <a:rPr lang="fr-FR" dirty="0"/>
              <a:t/>
            </a:r>
            <a:br>
              <a:rPr lang="fr-FR" dirty="0"/>
            </a:br>
            <a:endParaRPr lang="fr-FR" b="1" dirty="0"/>
          </a:p>
        </p:txBody>
      </p:sp>
      <p:sp>
        <p:nvSpPr>
          <p:cNvPr id="3" name="Espace réservé du contenu 2"/>
          <p:cNvSpPr>
            <a:spLocks noGrp="1"/>
          </p:cNvSpPr>
          <p:nvPr>
            <p:ph idx="1"/>
          </p:nvPr>
        </p:nvSpPr>
        <p:spPr>
          <a:xfrm>
            <a:off x="457200" y="1273256"/>
            <a:ext cx="8229600" cy="756620"/>
          </a:xfrm>
        </p:spPr>
        <p:txBody>
          <a:bodyPr/>
          <a:lstStyle/>
          <a:p>
            <a:pPr marL="0" indent="0" algn="ctr">
              <a:buNone/>
            </a:pPr>
            <a:endParaRPr lang="fr-FR" dirty="0"/>
          </a:p>
          <a:p>
            <a:pPr marL="0" indent="0" algn="ctr">
              <a:buNone/>
            </a:pPr>
            <a:endParaRPr lang="fr-FR" dirty="0" smtClean="0"/>
          </a:p>
          <a:p>
            <a:pPr marL="0" indent="0" algn="ctr">
              <a:buNone/>
            </a:pPr>
            <a:endParaRPr lang="fr-FR" dirty="0"/>
          </a:p>
          <a:p>
            <a:pPr marL="0" indent="0">
              <a:buNone/>
            </a:pPr>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16</a:t>
            </a:fld>
            <a:endParaRPr lang="fr-FR" altLang="fr-FR"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388" t="411" r="388" b="12104"/>
          <a:stretch/>
        </p:blipFill>
        <p:spPr>
          <a:xfrm>
            <a:off x="2842601" y="3443608"/>
            <a:ext cx="2898068" cy="1544633"/>
          </a:xfrm>
          <a:prstGeom prst="rect">
            <a:avLst/>
          </a:prstGeom>
        </p:spPr>
      </p:pic>
      <p:cxnSp>
        <p:nvCxnSpPr>
          <p:cNvPr id="8" name="Connecteur droit avec flèche 7"/>
          <p:cNvCxnSpPr>
            <a:endCxn id="23" idx="2"/>
          </p:cNvCxnSpPr>
          <p:nvPr/>
        </p:nvCxnSpPr>
        <p:spPr>
          <a:xfrm>
            <a:off x="4723025" y="3320410"/>
            <a:ext cx="34089" cy="8767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 name="Connecteur droit avec flèche 8"/>
          <p:cNvCxnSpPr>
            <a:endCxn id="26" idx="3"/>
          </p:cNvCxnSpPr>
          <p:nvPr/>
        </p:nvCxnSpPr>
        <p:spPr>
          <a:xfrm flipH="1" flipV="1">
            <a:off x="2765382" y="3320409"/>
            <a:ext cx="726498" cy="46166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Connecteur droit avec flèche 9"/>
          <p:cNvCxnSpPr>
            <a:endCxn id="27" idx="3"/>
          </p:cNvCxnSpPr>
          <p:nvPr/>
        </p:nvCxnSpPr>
        <p:spPr>
          <a:xfrm flipH="1">
            <a:off x="1753338" y="4308950"/>
            <a:ext cx="837463" cy="41772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 name="Connecteur droit avec flèche 10"/>
          <p:cNvCxnSpPr/>
          <p:nvPr/>
        </p:nvCxnSpPr>
        <p:spPr>
          <a:xfrm>
            <a:off x="5630652" y="4418753"/>
            <a:ext cx="919590" cy="3537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Connecteur droit avec flèche 11"/>
          <p:cNvCxnSpPr/>
          <p:nvPr/>
        </p:nvCxnSpPr>
        <p:spPr>
          <a:xfrm flipV="1">
            <a:off x="5893682" y="3577899"/>
            <a:ext cx="936250" cy="43842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flipH="1">
            <a:off x="2616277" y="5095676"/>
            <a:ext cx="452648" cy="6287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2" name="ZoneTexte 21"/>
          <p:cNvSpPr txBox="1"/>
          <p:nvPr/>
        </p:nvSpPr>
        <p:spPr>
          <a:xfrm>
            <a:off x="663265" y="5882280"/>
            <a:ext cx="2325960" cy="369332"/>
          </a:xfrm>
          <a:prstGeom prst="rect">
            <a:avLst/>
          </a:prstGeom>
          <a:noFill/>
        </p:spPr>
        <p:txBody>
          <a:bodyPr wrap="square" rtlCol="0">
            <a:spAutoFit/>
          </a:bodyPr>
          <a:lstStyle/>
          <a:p>
            <a:pPr algn="ctr"/>
            <a:r>
              <a:rPr lang="fr-FR" b="1" dirty="0" smtClean="0">
                <a:solidFill>
                  <a:srgbClr val="F07B10"/>
                </a:solidFill>
              </a:rPr>
              <a:t>Aide à la mobilité</a:t>
            </a:r>
            <a:r>
              <a:rPr lang="fr-FR" b="1" dirty="0" smtClean="0"/>
              <a:t> </a:t>
            </a:r>
            <a:endParaRPr lang="fr-FR" b="1" dirty="0"/>
          </a:p>
        </p:txBody>
      </p:sp>
      <p:sp>
        <p:nvSpPr>
          <p:cNvPr id="23" name="ZoneTexte 22"/>
          <p:cNvSpPr txBox="1"/>
          <p:nvPr/>
        </p:nvSpPr>
        <p:spPr>
          <a:xfrm>
            <a:off x="3450586" y="2761758"/>
            <a:ext cx="2613056" cy="646331"/>
          </a:xfrm>
          <a:prstGeom prst="rect">
            <a:avLst/>
          </a:prstGeom>
          <a:noFill/>
        </p:spPr>
        <p:txBody>
          <a:bodyPr wrap="square" rtlCol="0">
            <a:spAutoFit/>
          </a:bodyPr>
          <a:lstStyle/>
          <a:p>
            <a:pPr algn="ctr"/>
            <a:r>
              <a:rPr lang="fr-FR" b="1" dirty="0" smtClean="0">
                <a:solidFill>
                  <a:srgbClr val="00B0F0"/>
                </a:solidFill>
              </a:rPr>
              <a:t>Orientation et préparation à l’emploi </a:t>
            </a:r>
            <a:endParaRPr lang="fr-FR" b="1" dirty="0">
              <a:solidFill>
                <a:srgbClr val="00B0F0"/>
              </a:solidFill>
            </a:endParaRPr>
          </a:p>
        </p:txBody>
      </p:sp>
      <p:sp>
        <p:nvSpPr>
          <p:cNvPr id="24" name="ZoneTexte 23"/>
          <p:cNvSpPr txBox="1"/>
          <p:nvPr/>
        </p:nvSpPr>
        <p:spPr>
          <a:xfrm>
            <a:off x="6438043" y="4449345"/>
            <a:ext cx="2564724" cy="646331"/>
          </a:xfrm>
          <a:prstGeom prst="rect">
            <a:avLst/>
          </a:prstGeom>
          <a:noFill/>
        </p:spPr>
        <p:txBody>
          <a:bodyPr wrap="square" rtlCol="0">
            <a:spAutoFit/>
          </a:bodyPr>
          <a:lstStyle/>
          <a:p>
            <a:pPr algn="ctr"/>
            <a:r>
              <a:rPr lang="fr-FR" b="1" dirty="0" smtClean="0">
                <a:solidFill>
                  <a:srgbClr val="00B0F0"/>
                </a:solidFill>
              </a:rPr>
              <a:t>Reprise de confiance face à l’emploi</a:t>
            </a:r>
            <a:endParaRPr lang="fr-FR" b="1" dirty="0">
              <a:solidFill>
                <a:srgbClr val="00B0F0"/>
              </a:solidFill>
            </a:endParaRPr>
          </a:p>
        </p:txBody>
      </p:sp>
      <p:sp>
        <p:nvSpPr>
          <p:cNvPr id="25" name="ZoneTexte 24"/>
          <p:cNvSpPr txBox="1"/>
          <p:nvPr/>
        </p:nvSpPr>
        <p:spPr>
          <a:xfrm flipH="1">
            <a:off x="6978302" y="3152247"/>
            <a:ext cx="2076237" cy="646331"/>
          </a:xfrm>
          <a:prstGeom prst="rect">
            <a:avLst/>
          </a:prstGeom>
          <a:noFill/>
        </p:spPr>
        <p:txBody>
          <a:bodyPr wrap="square" rtlCol="0">
            <a:spAutoFit/>
          </a:bodyPr>
          <a:lstStyle/>
          <a:p>
            <a:pPr algn="ctr"/>
            <a:r>
              <a:rPr lang="fr-FR" b="1" dirty="0" smtClean="0">
                <a:solidFill>
                  <a:srgbClr val="F07B10"/>
                </a:solidFill>
              </a:rPr>
              <a:t>Partenariat avec des employeurs</a:t>
            </a:r>
            <a:endParaRPr lang="fr-FR" b="1" dirty="0">
              <a:solidFill>
                <a:srgbClr val="F07B10"/>
              </a:solidFill>
            </a:endParaRPr>
          </a:p>
        </p:txBody>
      </p:sp>
      <p:sp>
        <p:nvSpPr>
          <p:cNvPr id="26" name="ZoneTexte 25"/>
          <p:cNvSpPr txBox="1"/>
          <p:nvPr/>
        </p:nvSpPr>
        <p:spPr>
          <a:xfrm>
            <a:off x="163951" y="2858744"/>
            <a:ext cx="2601431" cy="923330"/>
          </a:xfrm>
          <a:prstGeom prst="rect">
            <a:avLst/>
          </a:prstGeom>
          <a:noFill/>
        </p:spPr>
        <p:txBody>
          <a:bodyPr wrap="square" rtlCol="0">
            <a:spAutoFit/>
          </a:bodyPr>
          <a:lstStyle/>
          <a:p>
            <a:pPr algn="ctr"/>
            <a:r>
              <a:rPr lang="fr-FR" b="1" dirty="0" smtClean="0">
                <a:solidFill>
                  <a:srgbClr val="F07B10"/>
                </a:solidFill>
              </a:rPr>
              <a:t>Prescription aux formations mises en place par la Région</a:t>
            </a:r>
            <a:endParaRPr lang="fr-FR" b="1" dirty="0">
              <a:solidFill>
                <a:srgbClr val="F07B10"/>
              </a:solidFill>
            </a:endParaRPr>
          </a:p>
        </p:txBody>
      </p:sp>
      <p:sp>
        <p:nvSpPr>
          <p:cNvPr id="27" name="ZoneTexte 26"/>
          <p:cNvSpPr txBox="1"/>
          <p:nvPr/>
        </p:nvSpPr>
        <p:spPr>
          <a:xfrm>
            <a:off x="241170" y="4265011"/>
            <a:ext cx="1512168" cy="923330"/>
          </a:xfrm>
          <a:prstGeom prst="rect">
            <a:avLst/>
          </a:prstGeom>
          <a:noFill/>
        </p:spPr>
        <p:txBody>
          <a:bodyPr wrap="square" rtlCol="0">
            <a:spAutoFit/>
          </a:bodyPr>
          <a:lstStyle/>
          <a:p>
            <a:pPr algn="ctr"/>
            <a:r>
              <a:rPr lang="fr-FR" b="1" dirty="0" smtClean="0">
                <a:solidFill>
                  <a:srgbClr val="00B0F0"/>
                </a:solidFill>
              </a:rPr>
              <a:t>Accès aux contrats aidés (PEC)</a:t>
            </a:r>
            <a:endParaRPr lang="fr-FR" b="1" dirty="0">
              <a:solidFill>
                <a:srgbClr val="00B0F0"/>
              </a:solidFill>
            </a:endParaRPr>
          </a:p>
        </p:txBody>
      </p:sp>
      <p:cxnSp>
        <p:nvCxnSpPr>
          <p:cNvPr id="29" name="Connecteur droit avec flèche 28"/>
          <p:cNvCxnSpPr/>
          <p:nvPr/>
        </p:nvCxnSpPr>
        <p:spPr>
          <a:xfrm>
            <a:off x="4291635" y="5197985"/>
            <a:ext cx="79344" cy="5263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3" name="ZoneTexte 32"/>
          <p:cNvSpPr txBox="1"/>
          <p:nvPr/>
        </p:nvSpPr>
        <p:spPr>
          <a:xfrm>
            <a:off x="3632166" y="5882280"/>
            <a:ext cx="2181718" cy="369332"/>
          </a:xfrm>
          <a:prstGeom prst="rect">
            <a:avLst/>
          </a:prstGeom>
          <a:noFill/>
        </p:spPr>
        <p:txBody>
          <a:bodyPr wrap="square" rtlCol="0">
            <a:spAutoFit/>
          </a:bodyPr>
          <a:lstStyle/>
          <a:p>
            <a:r>
              <a:rPr lang="fr-FR" b="1" dirty="0" smtClean="0">
                <a:solidFill>
                  <a:srgbClr val="00B0F0"/>
                </a:solidFill>
              </a:rPr>
              <a:t>Parcours collectif</a:t>
            </a:r>
            <a:endParaRPr lang="fr-FR" b="1" dirty="0">
              <a:solidFill>
                <a:srgbClr val="00B0F0"/>
              </a:solidFill>
            </a:endParaRPr>
          </a:p>
        </p:txBody>
      </p:sp>
      <p:cxnSp>
        <p:nvCxnSpPr>
          <p:cNvPr id="37" name="Connecteur droit avec flèche 36"/>
          <p:cNvCxnSpPr>
            <a:endCxn id="39" idx="3"/>
          </p:cNvCxnSpPr>
          <p:nvPr/>
        </p:nvCxnSpPr>
        <p:spPr>
          <a:xfrm>
            <a:off x="5373231" y="4968676"/>
            <a:ext cx="979239" cy="75847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9" name="ZoneTexte 38"/>
          <p:cNvSpPr txBox="1"/>
          <p:nvPr/>
        </p:nvSpPr>
        <p:spPr>
          <a:xfrm flipH="1">
            <a:off x="6352470" y="5542485"/>
            <a:ext cx="2258537" cy="369332"/>
          </a:xfrm>
          <a:prstGeom prst="rect">
            <a:avLst/>
          </a:prstGeom>
          <a:noFill/>
        </p:spPr>
        <p:txBody>
          <a:bodyPr wrap="square" rtlCol="0">
            <a:spAutoFit/>
          </a:bodyPr>
          <a:lstStyle/>
          <a:p>
            <a:r>
              <a:rPr lang="fr-FR" b="1" dirty="0" smtClean="0">
                <a:solidFill>
                  <a:srgbClr val="F07B10"/>
                </a:solidFill>
              </a:rPr>
              <a:t>Projet artistique</a:t>
            </a:r>
            <a:endParaRPr lang="fr-FR" b="1" dirty="0">
              <a:solidFill>
                <a:srgbClr val="F07B10"/>
              </a:solidFill>
            </a:endParaRPr>
          </a:p>
        </p:txBody>
      </p:sp>
      <p:sp>
        <p:nvSpPr>
          <p:cNvPr id="40" name="ZoneTexte 39"/>
          <p:cNvSpPr txBox="1"/>
          <p:nvPr/>
        </p:nvSpPr>
        <p:spPr>
          <a:xfrm>
            <a:off x="1331640" y="1556792"/>
            <a:ext cx="6840760" cy="923330"/>
          </a:xfrm>
          <a:prstGeom prst="rect">
            <a:avLst/>
          </a:prstGeom>
          <a:solidFill>
            <a:schemeClr val="bg1">
              <a:lumMod val="95000"/>
            </a:schemeClr>
          </a:solidFill>
          <a:ln>
            <a:solidFill>
              <a:srgbClr val="00B0F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742950" lvl="1" indent="-285750">
              <a:buFont typeface="Arial" panose="020B0604020202020204" pitchFamily="34" charset="0"/>
              <a:buChar char="•"/>
            </a:pPr>
            <a:r>
              <a:rPr lang="fr-FR" dirty="0" smtClean="0">
                <a:solidFill>
                  <a:srgbClr val="F07B10"/>
                </a:solidFill>
              </a:rPr>
              <a:t>Rdv réguliers</a:t>
            </a:r>
          </a:p>
          <a:p>
            <a:pPr marL="1657350" lvl="3" indent="-285750">
              <a:buFont typeface="Arial" panose="020B0604020202020204" pitchFamily="34" charset="0"/>
              <a:buChar char="•"/>
            </a:pPr>
            <a:r>
              <a:rPr lang="fr-FR" dirty="0" smtClean="0">
                <a:solidFill>
                  <a:srgbClr val="F07B10"/>
                </a:solidFill>
              </a:rPr>
              <a:t>Accompagnement soutenu </a:t>
            </a:r>
          </a:p>
          <a:p>
            <a:pPr marL="3028950" lvl="6" indent="-285750">
              <a:buFont typeface="Arial" panose="020B0604020202020204" pitchFamily="34" charset="0"/>
              <a:buChar char="•"/>
            </a:pPr>
            <a:r>
              <a:rPr lang="fr-FR" dirty="0" smtClean="0">
                <a:solidFill>
                  <a:srgbClr val="F07B10"/>
                </a:solidFill>
              </a:rPr>
              <a:t>Proximité avec les équipes sociales </a:t>
            </a:r>
            <a:endParaRPr lang="fr-FR" dirty="0">
              <a:solidFill>
                <a:srgbClr val="F07B10"/>
              </a:solidFill>
            </a:endParaRPr>
          </a:p>
        </p:txBody>
      </p:sp>
    </p:spTree>
    <p:extLst>
      <p:ext uri="{BB962C8B-B14F-4D97-AF65-F5344CB8AC3E}">
        <p14:creationId xmlns:p14="http://schemas.microsoft.com/office/powerpoint/2010/main" val="414987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574" y="463551"/>
            <a:ext cx="8229600" cy="1296144"/>
          </a:xfrm>
        </p:spPr>
        <p:txBody>
          <a:bodyPr/>
          <a:lstStyle/>
          <a:p>
            <a:r>
              <a:rPr lang="fr-FR" b="1" dirty="0"/>
              <a:t>Conseillers PLIE </a:t>
            </a:r>
            <a:r>
              <a:rPr lang="fr-FR" dirty="0"/>
              <a:t/>
            </a:r>
            <a:br>
              <a:rPr lang="fr-FR" dirty="0"/>
            </a:br>
            <a:r>
              <a:rPr lang="fr-FR" sz="4000" dirty="0"/>
              <a:t>Plan Local pour l’Insertion et l’Emploi</a:t>
            </a:r>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dirty="0"/>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17</a:t>
            </a:fld>
            <a:endParaRPr lang="fr-FR" altLang="fr-FR"/>
          </a:p>
        </p:txBody>
      </p:sp>
      <p:sp>
        <p:nvSpPr>
          <p:cNvPr id="7" name="Rectangle 6"/>
          <p:cNvSpPr/>
          <p:nvPr/>
        </p:nvSpPr>
        <p:spPr>
          <a:xfrm>
            <a:off x="491032" y="1792098"/>
            <a:ext cx="7931224" cy="1323439"/>
          </a:xfrm>
          <a:prstGeom prst="rect">
            <a:avLst/>
          </a:prstGeom>
        </p:spPr>
        <p:txBody>
          <a:bodyPr wrap="square">
            <a:spAutoFit/>
          </a:bodyPr>
          <a:lstStyle/>
          <a:p>
            <a:pPr marL="0" indent="0" algn="ctr">
              <a:buNone/>
            </a:pPr>
            <a:r>
              <a:rPr lang="fr-FR" sz="2000" b="1" dirty="0">
                <a:solidFill>
                  <a:schemeClr val="accent2"/>
                </a:solidFill>
              </a:rPr>
              <a:t>Un accompagnement individualisé vers l’emploi, la formation ou la création d’entreprises</a:t>
            </a:r>
          </a:p>
          <a:p>
            <a:pPr marL="0" indent="0" algn="ctr">
              <a:buNone/>
            </a:pPr>
            <a:r>
              <a:rPr lang="fr-FR" sz="2000" b="1" dirty="0">
                <a:solidFill>
                  <a:schemeClr val="accent2"/>
                </a:solidFill>
              </a:rPr>
              <a:t>Un programme d’actions spécifiques</a:t>
            </a:r>
          </a:p>
          <a:p>
            <a:pPr marL="0" indent="0" algn="ctr">
              <a:buNone/>
            </a:pPr>
            <a:r>
              <a:rPr lang="fr-FR" sz="2000" b="1" dirty="0">
                <a:solidFill>
                  <a:schemeClr val="accent2"/>
                </a:solidFill>
              </a:rPr>
              <a:t>Des contacts privilégiés avec les entreprises du secteur</a:t>
            </a:r>
            <a:endParaRPr lang="fr-FR" sz="2000"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388" t="411" r="388" b="12104"/>
          <a:stretch/>
        </p:blipFill>
        <p:spPr>
          <a:xfrm>
            <a:off x="3339849" y="3924013"/>
            <a:ext cx="1985581" cy="1141948"/>
          </a:xfrm>
          <a:prstGeom prst="rect">
            <a:avLst/>
          </a:prstGeom>
        </p:spPr>
      </p:pic>
      <p:sp>
        <p:nvSpPr>
          <p:cNvPr id="9" name="Rectangle 8"/>
          <p:cNvSpPr/>
          <p:nvPr/>
        </p:nvSpPr>
        <p:spPr>
          <a:xfrm>
            <a:off x="5736899" y="4696629"/>
            <a:ext cx="2800713" cy="369332"/>
          </a:xfrm>
          <a:prstGeom prst="rect">
            <a:avLst/>
          </a:prstGeom>
        </p:spPr>
        <p:txBody>
          <a:bodyPr wrap="square">
            <a:spAutoFit/>
          </a:bodyPr>
          <a:lstStyle/>
          <a:p>
            <a:pPr marL="0" indent="0" algn="ctr">
              <a:buNone/>
            </a:pPr>
            <a:r>
              <a:rPr lang="fr-FR" b="1" dirty="0">
                <a:solidFill>
                  <a:schemeClr val="accent2"/>
                </a:solidFill>
              </a:rPr>
              <a:t>DIAGNOSTIC MOBILITÉ</a:t>
            </a:r>
          </a:p>
        </p:txBody>
      </p:sp>
      <p:sp>
        <p:nvSpPr>
          <p:cNvPr id="10" name="Rectangle 9"/>
          <p:cNvSpPr/>
          <p:nvPr/>
        </p:nvSpPr>
        <p:spPr>
          <a:xfrm>
            <a:off x="4569147" y="3687299"/>
            <a:ext cx="4572000" cy="646331"/>
          </a:xfrm>
          <a:prstGeom prst="rect">
            <a:avLst/>
          </a:prstGeom>
        </p:spPr>
        <p:txBody>
          <a:bodyPr>
            <a:spAutoFit/>
          </a:bodyPr>
          <a:lstStyle/>
          <a:p>
            <a:pPr marL="0" indent="0" algn="ctr">
              <a:buNone/>
            </a:pPr>
            <a:r>
              <a:rPr lang="fr-FR" b="1" dirty="0">
                <a:solidFill>
                  <a:schemeClr val="accent2"/>
                </a:solidFill>
                <a:latin typeface="Arial" panose="020B0604020202020204" pitchFamily="34" charset="0"/>
                <a:cs typeface="Arial" panose="020B0604020202020204" pitchFamily="34" charset="0"/>
              </a:rPr>
              <a:t>BILAN D’ORIENTATION PROFESSIONNELLE</a:t>
            </a:r>
          </a:p>
        </p:txBody>
      </p:sp>
      <p:sp>
        <p:nvSpPr>
          <p:cNvPr id="11" name="Rectangle 10"/>
          <p:cNvSpPr/>
          <p:nvPr/>
        </p:nvSpPr>
        <p:spPr>
          <a:xfrm>
            <a:off x="-1888" y="3495850"/>
            <a:ext cx="3294112" cy="646331"/>
          </a:xfrm>
          <a:prstGeom prst="rect">
            <a:avLst/>
          </a:prstGeom>
        </p:spPr>
        <p:txBody>
          <a:bodyPr wrap="square">
            <a:spAutoFit/>
          </a:bodyPr>
          <a:lstStyle/>
          <a:p>
            <a:pPr marL="0" indent="0" algn="ctr">
              <a:buNone/>
            </a:pPr>
            <a:r>
              <a:rPr lang="fr-FR" b="1" dirty="0">
                <a:solidFill>
                  <a:schemeClr val="accent2"/>
                </a:solidFill>
              </a:rPr>
              <a:t>DES OUTILS NUMÉRIQUES POUR L’EMPLOI</a:t>
            </a:r>
          </a:p>
        </p:txBody>
      </p:sp>
      <p:sp>
        <p:nvSpPr>
          <p:cNvPr id="15" name="ZoneTexte 14">
            <a:extLst>
              <a:ext uri="{FF2B5EF4-FFF2-40B4-BE49-F238E27FC236}">
                <a16:creationId xmlns="" xmlns:a16="http://schemas.microsoft.com/office/drawing/2014/main" id="{7DA26948-280D-4BFF-953E-A4F9FACA722D}"/>
              </a:ext>
            </a:extLst>
          </p:cNvPr>
          <p:cNvSpPr txBox="1"/>
          <p:nvPr/>
        </p:nvSpPr>
        <p:spPr>
          <a:xfrm>
            <a:off x="369308" y="4720054"/>
            <a:ext cx="2640414" cy="1200329"/>
          </a:xfrm>
          <a:prstGeom prst="rect">
            <a:avLst/>
          </a:prstGeom>
          <a:noFill/>
        </p:spPr>
        <p:txBody>
          <a:bodyPr wrap="square" rtlCol="0">
            <a:spAutoFit/>
          </a:bodyPr>
          <a:lstStyle/>
          <a:p>
            <a:pPr algn="ctr"/>
            <a:r>
              <a:rPr lang="fr-FR" b="1" dirty="0">
                <a:solidFill>
                  <a:schemeClr val="accent2"/>
                </a:solidFill>
              </a:rPr>
              <a:t>UN RÉSEAU PARTENAIRES DE + DE 150 ENTREPRISES SUR LE TERRITOIRE</a:t>
            </a:r>
          </a:p>
        </p:txBody>
      </p:sp>
      <p:sp>
        <p:nvSpPr>
          <p:cNvPr id="16" name="ZoneTexte 15">
            <a:extLst>
              <a:ext uri="{FF2B5EF4-FFF2-40B4-BE49-F238E27FC236}">
                <a16:creationId xmlns="" xmlns:a16="http://schemas.microsoft.com/office/drawing/2014/main" id="{039B6AAC-34FD-40CB-B2DE-D50553A06D88}"/>
              </a:ext>
            </a:extLst>
          </p:cNvPr>
          <p:cNvSpPr txBox="1"/>
          <p:nvPr/>
        </p:nvSpPr>
        <p:spPr>
          <a:xfrm>
            <a:off x="4046258" y="5465634"/>
            <a:ext cx="4342092" cy="1200329"/>
          </a:xfrm>
          <a:prstGeom prst="rect">
            <a:avLst/>
          </a:prstGeom>
          <a:noFill/>
        </p:spPr>
        <p:txBody>
          <a:bodyPr wrap="square" rtlCol="0">
            <a:spAutoFit/>
          </a:bodyPr>
          <a:lstStyle/>
          <a:p>
            <a:r>
              <a:rPr lang="fr-FR" b="1" dirty="0">
                <a:solidFill>
                  <a:schemeClr val="accent2"/>
                </a:solidFill>
                <a:latin typeface="Arial" panose="020B0604020202020204" pitchFamily="34" charset="0"/>
                <a:cs typeface="Arial" panose="020B0604020202020204" pitchFamily="34" charset="0"/>
              </a:rPr>
              <a:t>DES ATELIERS DE PRÉPARATION AUX ENTRETIENS AVEC DES EMPLOYEURS, DES VISITES ENTREPRISES….</a:t>
            </a:r>
          </a:p>
        </p:txBody>
      </p:sp>
      <p:cxnSp>
        <p:nvCxnSpPr>
          <p:cNvPr id="12" name="Connecteur droit avec flèche 11"/>
          <p:cNvCxnSpPr/>
          <p:nvPr/>
        </p:nvCxnSpPr>
        <p:spPr>
          <a:xfrm flipV="1">
            <a:off x="5325430" y="4142172"/>
            <a:ext cx="411469" cy="16126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4" name="Connecteur droit avec flèche 13"/>
          <p:cNvCxnSpPr>
            <a:endCxn id="9" idx="1"/>
          </p:cNvCxnSpPr>
          <p:nvPr/>
        </p:nvCxnSpPr>
        <p:spPr>
          <a:xfrm flipV="1">
            <a:off x="5063039" y="4881295"/>
            <a:ext cx="673860" cy="11153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Connecteur droit avec flèche 16"/>
          <p:cNvCxnSpPr/>
          <p:nvPr/>
        </p:nvCxnSpPr>
        <p:spPr>
          <a:xfrm>
            <a:off x="4332639" y="5149485"/>
            <a:ext cx="248011" cy="31614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8" name="Connecteur droit avec flèche 17"/>
          <p:cNvCxnSpPr/>
          <p:nvPr/>
        </p:nvCxnSpPr>
        <p:spPr>
          <a:xfrm flipH="1">
            <a:off x="2771801" y="4881295"/>
            <a:ext cx="568048" cy="1846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Connecteur droit avec flèche 21"/>
          <p:cNvCxnSpPr/>
          <p:nvPr/>
        </p:nvCxnSpPr>
        <p:spPr>
          <a:xfrm flipH="1" flipV="1">
            <a:off x="2771801" y="4103410"/>
            <a:ext cx="568049" cy="28045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4579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000" b="1" dirty="0"/>
              <a:t>PRESTATION DE PLACEMENT EN EMPLOI </a:t>
            </a:r>
            <a:r>
              <a:rPr lang="fr-FR" sz="3000" b="1" dirty="0" smtClean="0"/>
              <a:t>:</a:t>
            </a:r>
            <a:br>
              <a:rPr lang="fr-FR" sz="3000" b="1" dirty="0" smtClean="0"/>
            </a:br>
            <a:r>
              <a:rPr lang="fr-FR" sz="3000" b="1" dirty="0" smtClean="0"/>
              <a:t>PAR UN PARTENAIRE FINANCE PAR LE CD</a:t>
            </a:r>
            <a:endParaRPr lang="fr-FR" sz="3600" b="1" dirty="0"/>
          </a:p>
        </p:txBody>
      </p:sp>
      <p:sp>
        <p:nvSpPr>
          <p:cNvPr id="3" name="Espace réservé du contenu 2"/>
          <p:cNvSpPr>
            <a:spLocks noGrp="1"/>
          </p:cNvSpPr>
          <p:nvPr>
            <p:ph idx="1"/>
          </p:nvPr>
        </p:nvSpPr>
        <p:spPr>
          <a:xfrm>
            <a:off x="457200" y="1600201"/>
            <a:ext cx="8229600" cy="1684784"/>
          </a:xfrm>
        </p:spPr>
        <p:txBody>
          <a:bodyPr/>
          <a:lstStyle/>
          <a:p>
            <a:pPr marL="0" indent="0" algn="ctr">
              <a:buNone/>
            </a:pPr>
            <a:r>
              <a:rPr lang="fr-FR" sz="3000" dirty="0" smtClean="0">
                <a:solidFill>
                  <a:srgbClr val="008000"/>
                </a:solidFill>
              </a:rPr>
              <a:t>« Je </a:t>
            </a:r>
            <a:r>
              <a:rPr lang="fr-FR" sz="3000" dirty="0">
                <a:solidFill>
                  <a:srgbClr val="008000"/>
                </a:solidFill>
              </a:rPr>
              <a:t>suis </a:t>
            </a:r>
            <a:r>
              <a:rPr lang="fr-FR" sz="3000" dirty="0" smtClean="0">
                <a:solidFill>
                  <a:srgbClr val="008000"/>
                </a:solidFill>
              </a:rPr>
              <a:t>prêt(e) </a:t>
            </a:r>
            <a:r>
              <a:rPr lang="fr-FR" sz="3000" dirty="0">
                <a:solidFill>
                  <a:srgbClr val="008000"/>
                </a:solidFill>
              </a:rPr>
              <a:t>à travailler rapidement,  je souhaite être  </a:t>
            </a:r>
            <a:r>
              <a:rPr lang="fr-FR" sz="3000" dirty="0" smtClean="0">
                <a:solidFill>
                  <a:srgbClr val="008000"/>
                </a:solidFill>
              </a:rPr>
              <a:t>soutenu(e) </a:t>
            </a:r>
            <a:r>
              <a:rPr lang="fr-FR" sz="3000" dirty="0">
                <a:solidFill>
                  <a:srgbClr val="008000"/>
                </a:solidFill>
              </a:rPr>
              <a:t>dans ma  recherche d’emploi,  et être </a:t>
            </a:r>
            <a:r>
              <a:rPr lang="fr-FR" sz="3000" dirty="0" smtClean="0">
                <a:solidFill>
                  <a:srgbClr val="008000"/>
                </a:solidFill>
              </a:rPr>
              <a:t>mis(e) </a:t>
            </a:r>
            <a:r>
              <a:rPr lang="fr-FR" sz="3000" dirty="0">
                <a:solidFill>
                  <a:srgbClr val="008000"/>
                </a:solidFill>
              </a:rPr>
              <a:t>en relation avec des </a:t>
            </a:r>
            <a:r>
              <a:rPr lang="fr-FR" sz="3000" dirty="0" smtClean="0">
                <a:solidFill>
                  <a:srgbClr val="008000"/>
                </a:solidFill>
              </a:rPr>
              <a:t>employeurs »</a:t>
            </a:r>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18</a:t>
            </a:fld>
            <a:endParaRPr lang="fr-FR" alt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285729"/>
            <a:ext cx="4482951" cy="2982572"/>
          </a:xfrm>
          <a:prstGeom prst="rect">
            <a:avLst/>
          </a:prstGeom>
          <a:ln>
            <a:noFill/>
          </a:ln>
          <a:effectLst>
            <a:softEdge rad="112500"/>
          </a:effectLst>
        </p:spPr>
      </p:pic>
    </p:spTree>
    <p:extLst>
      <p:ext uri="{BB962C8B-B14F-4D97-AF65-F5344CB8AC3E}">
        <p14:creationId xmlns:p14="http://schemas.microsoft.com/office/powerpoint/2010/main" val="2837306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65570"/>
            <a:ext cx="8229600" cy="1143000"/>
          </a:xfrm>
        </p:spPr>
        <p:txBody>
          <a:bodyPr/>
          <a:lstStyle/>
          <a:p>
            <a:r>
              <a:rPr lang="fr-FR" dirty="0" smtClean="0"/>
              <a:t>Pôle emploi</a:t>
            </a:r>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19</a:t>
            </a:fld>
            <a:endParaRPr lang="fr-FR" altLang="fr-FR"/>
          </a:p>
        </p:txBody>
      </p:sp>
      <p:pic>
        <p:nvPicPr>
          <p:cNvPr id="16" name="Espace réservé du contenu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81951"/>
            <a:ext cx="5400600" cy="2808779"/>
          </a:xfrm>
          <a:prstGeom prst="rect">
            <a:avLst/>
          </a:prstGeom>
          <a:ln>
            <a:noFill/>
          </a:ln>
          <a:effectLst>
            <a:softEdge rad="112500"/>
          </a:effectLst>
        </p:spPr>
      </p:pic>
      <p:sp>
        <p:nvSpPr>
          <p:cNvPr id="17" name="ZoneTexte 16"/>
          <p:cNvSpPr txBox="1"/>
          <p:nvPr/>
        </p:nvSpPr>
        <p:spPr>
          <a:xfrm>
            <a:off x="875928" y="4584348"/>
            <a:ext cx="6696744" cy="1661993"/>
          </a:xfrm>
          <a:prstGeom prst="rect">
            <a:avLst/>
          </a:prstGeom>
          <a:noFill/>
        </p:spPr>
        <p:txBody>
          <a:bodyPr wrap="square" rtlCol="0">
            <a:spAutoFit/>
          </a:bodyPr>
          <a:lstStyle/>
          <a:p>
            <a:pPr algn="ctr"/>
            <a:r>
              <a:rPr lang="fr-FR" sz="2800" b="1" dirty="0" smtClean="0">
                <a:solidFill>
                  <a:srgbClr val="00B050"/>
                </a:solidFill>
                <a:latin typeface="+mj-lt"/>
              </a:rPr>
              <a:t>« Je suis à la recherche d’un emploi et l’accompagnement du conseiller Pôle Emploi me convient »</a:t>
            </a:r>
          </a:p>
          <a:p>
            <a:pPr algn="ctr"/>
            <a:endParaRPr lang="fr-FR" b="1" dirty="0">
              <a:solidFill>
                <a:srgbClr val="00B050"/>
              </a:solidFill>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01070"/>
            <a:ext cx="1824572" cy="1216381"/>
          </a:xfrm>
          <a:prstGeom prst="rect">
            <a:avLst/>
          </a:prstGeom>
        </p:spPr>
      </p:pic>
    </p:spTree>
    <p:extLst>
      <p:ext uri="{BB962C8B-B14F-4D97-AF65-F5344CB8AC3E}">
        <p14:creationId xmlns:p14="http://schemas.microsoft.com/office/powerpoint/2010/main" val="179217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5" y="4941168"/>
            <a:ext cx="2415505" cy="1648812"/>
          </a:xfrm>
          <a:prstGeom prst="rect">
            <a:avLst/>
          </a:prstGeom>
        </p:spPr>
      </p:pic>
      <p:sp>
        <p:nvSpPr>
          <p:cNvPr id="4" name="Titre 3"/>
          <p:cNvSpPr>
            <a:spLocks noGrp="1"/>
          </p:cNvSpPr>
          <p:nvPr>
            <p:ph type="title"/>
          </p:nvPr>
        </p:nvSpPr>
        <p:spPr>
          <a:xfrm>
            <a:off x="143131" y="151287"/>
            <a:ext cx="7344742" cy="829441"/>
          </a:xfrm>
        </p:spPr>
        <p:txBody>
          <a:bodyPr/>
          <a:lstStyle/>
          <a:p>
            <a:pPr algn="ctr"/>
            <a:r>
              <a:rPr lang="fr-FR" dirty="0" smtClean="0"/>
              <a:t>SOMMAIRE</a:t>
            </a:r>
            <a:endParaRPr lang="fr-FR" dirty="0"/>
          </a:p>
        </p:txBody>
      </p:sp>
      <p:sp>
        <p:nvSpPr>
          <p:cNvPr id="5" name="Espace réservé du texte 4"/>
          <p:cNvSpPr>
            <a:spLocks noGrp="1"/>
          </p:cNvSpPr>
          <p:nvPr>
            <p:ph type="body" idx="1"/>
          </p:nvPr>
        </p:nvSpPr>
        <p:spPr>
          <a:xfrm>
            <a:off x="460632" y="1052736"/>
            <a:ext cx="8314183" cy="4921085"/>
          </a:xfrm>
        </p:spPr>
        <p:txBody>
          <a:bodyPr/>
          <a:lstStyle/>
          <a:p>
            <a:pPr marL="457200" indent="-457200">
              <a:buFont typeface="+mj-lt"/>
              <a:buAutoNum type="arabicPeriod"/>
            </a:pPr>
            <a:r>
              <a:rPr lang="fr-FR" sz="2400" b="1" dirty="0" smtClean="0"/>
              <a:t>L’ALLOCATION RSA (diapo 3 à11)</a:t>
            </a:r>
          </a:p>
          <a:p>
            <a:pPr marL="342900" indent="-342900">
              <a:buFontTx/>
              <a:buChar char="-"/>
            </a:pPr>
            <a:r>
              <a:rPr lang="fr-FR" sz="2400" dirty="0" smtClean="0"/>
              <a:t>Les droits et aides connexes ( diapo 3 à 5)</a:t>
            </a:r>
          </a:p>
          <a:p>
            <a:pPr marL="342900" indent="-342900">
              <a:buFontTx/>
              <a:buChar char="-"/>
            </a:pPr>
            <a:r>
              <a:rPr lang="fr-FR" sz="2400" dirty="0" smtClean="0"/>
              <a:t>Les devoirs (diapo 6 et 6)</a:t>
            </a:r>
          </a:p>
          <a:p>
            <a:pPr marL="342900" indent="-342900">
              <a:buFontTx/>
              <a:buChar char="-"/>
            </a:pPr>
            <a:r>
              <a:rPr lang="fr-FR" sz="2400" dirty="0" smtClean="0"/>
              <a:t>L’équipe pluridisciplinaire (diapo 8 à 10)</a:t>
            </a:r>
          </a:p>
          <a:p>
            <a:pPr marL="342900" indent="-342900">
              <a:buFontTx/>
              <a:buChar char="-"/>
            </a:pPr>
            <a:r>
              <a:rPr lang="fr-FR" sz="2400" dirty="0" smtClean="0"/>
              <a:t>La sortie du dispositif (diapo 11)</a:t>
            </a:r>
          </a:p>
          <a:p>
            <a:r>
              <a:rPr lang="fr-FR" sz="2400" b="1" dirty="0" smtClean="0"/>
              <a:t>2</a:t>
            </a:r>
            <a:r>
              <a:rPr lang="fr-FR" sz="2400" dirty="0" smtClean="0"/>
              <a:t>. </a:t>
            </a:r>
            <a:r>
              <a:rPr lang="fr-FR" sz="2400" b="1" dirty="0" smtClean="0"/>
              <a:t>LES ETAPES DU PARCOURS (diapo 12 à 21)</a:t>
            </a:r>
          </a:p>
          <a:p>
            <a:pPr marL="342900" indent="-342900">
              <a:buFontTx/>
              <a:buChar char="-"/>
            </a:pPr>
            <a:r>
              <a:rPr lang="fr-FR" sz="2400" dirty="0"/>
              <a:t>L</a:t>
            </a:r>
            <a:r>
              <a:rPr lang="fr-FR" sz="2400" dirty="0" smtClean="0"/>
              <a:t>’orientation (diapo 13)</a:t>
            </a:r>
          </a:p>
          <a:p>
            <a:pPr marL="342900" indent="-342900">
              <a:buFontTx/>
              <a:buChar char="-"/>
            </a:pPr>
            <a:r>
              <a:rPr lang="fr-FR" sz="2400" dirty="0" smtClean="0"/>
              <a:t>L’accompagnement (</a:t>
            </a:r>
            <a:r>
              <a:rPr lang="fr-FR" sz="2400" smtClean="0"/>
              <a:t>diapo 14)</a:t>
            </a:r>
            <a:endParaRPr lang="fr-FR" sz="2400" dirty="0" smtClean="0"/>
          </a:p>
          <a:p>
            <a:pPr marL="342900" indent="-342900">
              <a:buFontTx/>
              <a:buChar char="-"/>
            </a:pPr>
            <a:r>
              <a:rPr lang="fr-FR" sz="2400" dirty="0" smtClean="0"/>
              <a:t>Les différents types de référents uniques de parcours (15 à 21)</a:t>
            </a:r>
          </a:p>
          <a:p>
            <a:pPr marL="342900" indent="-342900">
              <a:buFontTx/>
              <a:buChar char="-"/>
            </a:pPr>
            <a:endParaRPr lang="fr-FR" sz="2400" b="1" dirty="0" smtClean="0"/>
          </a:p>
          <a:p>
            <a:endParaRPr lang="fr-FR" sz="2400" dirty="0"/>
          </a:p>
        </p:txBody>
      </p:sp>
      <p:sp>
        <p:nvSpPr>
          <p:cNvPr id="2" name="Espace réservé de la date 1"/>
          <p:cNvSpPr>
            <a:spLocks noGrp="1"/>
          </p:cNvSpPr>
          <p:nvPr>
            <p:ph type="dt" sz="half" idx="10"/>
          </p:nvPr>
        </p:nvSpPr>
        <p:spPr/>
        <p:txBody>
          <a:bodyPr/>
          <a:lstStyle/>
          <a:p>
            <a:fld id="{80C694D0-0258-4D5A-8A74-DF8CC09A152A}" type="datetime1">
              <a:rPr lang="fr-FR" altLang="fr-FR" smtClean="0"/>
              <a:pPr/>
              <a:t>13/07/2021</a:t>
            </a:fld>
            <a:endParaRPr lang="fr-FR" altLang="fr-FR"/>
          </a:p>
        </p:txBody>
      </p:sp>
      <p:sp>
        <p:nvSpPr>
          <p:cNvPr id="3" name="Espace réservé du numéro de diapositive 2"/>
          <p:cNvSpPr>
            <a:spLocks noGrp="1"/>
          </p:cNvSpPr>
          <p:nvPr>
            <p:ph type="sldNum" sz="quarter" idx="12"/>
          </p:nvPr>
        </p:nvSpPr>
        <p:spPr/>
        <p:txBody>
          <a:bodyPr/>
          <a:lstStyle/>
          <a:p>
            <a:fld id="{E42061B8-2EFF-4053-872A-993B77AAEBBF}" type="slidenum">
              <a:rPr lang="fr-FR" altLang="fr-FR" smtClean="0"/>
              <a:pPr/>
              <a:t>2</a:t>
            </a:fld>
            <a:endParaRPr lang="fr-FR" altLang="fr-FR"/>
          </a:p>
        </p:txBody>
      </p:sp>
    </p:spTree>
    <p:extLst>
      <p:ext uri="{BB962C8B-B14F-4D97-AF65-F5344CB8AC3E}">
        <p14:creationId xmlns:p14="http://schemas.microsoft.com/office/powerpoint/2010/main" val="306838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3"/>
            <a:ext cx="8229600" cy="1248247"/>
          </a:xfrm>
        </p:spPr>
        <p:txBody>
          <a:bodyPr/>
          <a:lstStyle/>
          <a:p>
            <a:r>
              <a:rPr lang="fr-FR" sz="3500" b="1" dirty="0"/>
              <a:t>DIAGNOSTIC PROJET </a:t>
            </a:r>
            <a:r>
              <a:rPr lang="fr-FR" sz="3500" b="1" dirty="0" smtClean="0"/>
              <a:t>ENTREPRENARIAL :</a:t>
            </a:r>
            <a:br>
              <a:rPr lang="fr-FR" sz="3500" b="1" dirty="0" smtClean="0"/>
            </a:br>
            <a:r>
              <a:rPr lang="fr-FR" sz="3500" b="1" dirty="0" smtClean="0"/>
              <a:t>PAR UN PARTENAIRE FINANCE PAR LE CD</a:t>
            </a:r>
            <a:endParaRPr lang="fr-FR" sz="3500" b="1" dirty="0"/>
          </a:p>
        </p:txBody>
      </p:sp>
      <p:sp>
        <p:nvSpPr>
          <p:cNvPr id="3" name="Espace réservé du contenu 2"/>
          <p:cNvSpPr>
            <a:spLocks noGrp="1"/>
          </p:cNvSpPr>
          <p:nvPr>
            <p:ph idx="1"/>
          </p:nvPr>
        </p:nvSpPr>
        <p:spPr>
          <a:xfrm>
            <a:off x="282888" y="1722502"/>
            <a:ext cx="4497744" cy="4543187"/>
          </a:xfrm>
        </p:spPr>
        <p:txBody>
          <a:bodyPr/>
          <a:lstStyle/>
          <a:p>
            <a:pPr marL="0" indent="0" algn="ctr">
              <a:buNone/>
            </a:pPr>
            <a:r>
              <a:rPr lang="fr-FR" sz="3000" dirty="0" smtClean="0">
                <a:solidFill>
                  <a:srgbClr val="008000"/>
                </a:solidFill>
              </a:rPr>
              <a:t>« Je </a:t>
            </a:r>
            <a:r>
              <a:rPr lang="fr-FR" sz="3000" dirty="0">
                <a:solidFill>
                  <a:srgbClr val="008000"/>
                </a:solidFill>
              </a:rPr>
              <a:t>suis travailleur non </a:t>
            </a:r>
            <a:r>
              <a:rPr lang="fr-FR" sz="3000" dirty="0" smtClean="0">
                <a:solidFill>
                  <a:srgbClr val="008000"/>
                </a:solidFill>
              </a:rPr>
              <a:t>salarié </a:t>
            </a:r>
          </a:p>
          <a:p>
            <a:pPr marL="0" indent="0" algn="ctr">
              <a:buNone/>
            </a:pPr>
            <a:r>
              <a:rPr lang="fr-FR" sz="3000" dirty="0" smtClean="0">
                <a:solidFill>
                  <a:srgbClr val="008000"/>
                </a:solidFill>
              </a:rPr>
              <a:t>(chef d’entreprise)          </a:t>
            </a:r>
          </a:p>
          <a:p>
            <a:pPr marL="0" indent="0" algn="ctr">
              <a:buNone/>
            </a:pPr>
            <a:r>
              <a:rPr lang="fr-FR" sz="3000" dirty="0" smtClean="0">
                <a:solidFill>
                  <a:srgbClr val="008000"/>
                </a:solidFill>
              </a:rPr>
              <a:t>OU</a:t>
            </a:r>
          </a:p>
          <a:p>
            <a:pPr marL="0" indent="0" algn="ctr">
              <a:buNone/>
            </a:pPr>
            <a:r>
              <a:rPr lang="fr-FR" sz="3000" dirty="0" smtClean="0">
                <a:solidFill>
                  <a:srgbClr val="008000"/>
                </a:solidFill>
              </a:rPr>
              <a:t>Je </a:t>
            </a:r>
            <a:r>
              <a:rPr lang="fr-FR" sz="3000" dirty="0">
                <a:solidFill>
                  <a:srgbClr val="008000"/>
                </a:solidFill>
              </a:rPr>
              <a:t>projette de créer une </a:t>
            </a:r>
            <a:r>
              <a:rPr lang="fr-FR" sz="3000" dirty="0" smtClean="0">
                <a:solidFill>
                  <a:srgbClr val="008000"/>
                </a:solidFill>
              </a:rPr>
              <a:t>entreprise, une activité indépendante »</a:t>
            </a:r>
            <a:endParaRPr lang="fr-FR" sz="3000" dirty="0">
              <a:solidFill>
                <a:srgbClr val="008000"/>
              </a:solidFill>
            </a:endParaRPr>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6" name="AutoShape 2" descr="Résultat de recherche d'images pour &quot;créateur d'entreprise&quot;"/>
          <p:cNvSpPr>
            <a:spLocks noChangeAspect="1" noChangeArrowheads="1"/>
          </p:cNvSpPr>
          <p:nvPr/>
        </p:nvSpPr>
        <p:spPr bwMode="auto">
          <a:xfrm>
            <a:off x="-21912" y="-152400"/>
            <a:ext cx="304800" cy="151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520" y="1797850"/>
            <a:ext cx="4225280" cy="4583477"/>
          </a:xfrm>
          <a:prstGeom prst="rect">
            <a:avLst/>
          </a:prstGeom>
          <a:ln>
            <a:noFill/>
          </a:ln>
          <a:effectLst>
            <a:softEdge rad="112500"/>
          </a:effectLst>
        </p:spPr>
      </p:pic>
    </p:spTree>
    <p:extLst>
      <p:ext uri="{BB962C8B-B14F-4D97-AF65-F5344CB8AC3E}">
        <p14:creationId xmlns:p14="http://schemas.microsoft.com/office/powerpoint/2010/main" val="2712205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Référents uniques Sociaux</a:t>
            </a:r>
            <a:endParaRPr lang="fr-FR" dirty="0"/>
          </a:p>
        </p:txBody>
      </p:sp>
      <p:sp>
        <p:nvSpPr>
          <p:cNvPr id="3" name="Espace réservé du contenu 2"/>
          <p:cNvSpPr>
            <a:spLocks noGrp="1"/>
          </p:cNvSpPr>
          <p:nvPr>
            <p:ph idx="1"/>
          </p:nvPr>
        </p:nvSpPr>
        <p:spPr>
          <a:xfrm>
            <a:off x="3419872" y="1600200"/>
            <a:ext cx="5266928" cy="4349079"/>
          </a:xfrm>
        </p:spPr>
        <p:txBody>
          <a:bodyPr/>
          <a:lstStyle/>
          <a:p>
            <a:pPr marL="0" indent="0" algn="ctr">
              <a:buNone/>
            </a:pPr>
            <a:r>
              <a:rPr lang="fr-FR" sz="2800" dirty="0" smtClean="0">
                <a:solidFill>
                  <a:srgbClr val="008000"/>
                </a:solidFill>
              </a:rPr>
              <a:t>« </a:t>
            </a:r>
            <a:r>
              <a:rPr lang="fr-FR" sz="2400" dirty="0" smtClean="0">
                <a:solidFill>
                  <a:srgbClr val="008000"/>
                </a:solidFill>
              </a:rPr>
              <a:t>J’ai besoin d’être soutenu dans mes </a:t>
            </a:r>
            <a:r>
              <a:rPr lang="fr-FR" sz="2400" b="1" dirty="0" smtClean="0">
                <a:solidFill>
                  <a:srgbClr val="008000"/>
                </a:solidFill>
              </a:rPr>
              <a:t>démarches santé, logement, budgétaires et/ou personnelles </a:t>
            </a:r>
            <a:r>
              <a:rPr lang="fr-FR" sz="2400" dirty="0" smtClean="0">
                <a:solidFill>
                  <a:srgbClr val="008000"/>
                </a:solidFill>
              </a:rPr>
              <a:t>avant de pouvoir m’engager durablement dans un nouveau travail</a:t>
            </a:r>
          </a:p>
          <a:p>
            <a:pPr marL="0" indent="0" algn="ctr">
              <a:buNone/>
            </a:pPr>
            <a:endParaRPr lang="fr-FR" sz="2400" dirty="0" smtClean="0">
              <a:solidFill>
                <a:srgbClr val="008000"/>
              </a:solidFill>
            </a:endParaRPr>
          </a:p>
          <a:p>
            <a:pPr marL="0" indent="0" algn="ctr">
              <a:buNone/>
            </a:pPr>
            <a:r>
              <a:rPr lang="fr-FR" sz="2400" dirty="0" smtClean="0">
                <a:solidFill>
                  <a:srgbClr val="008000"/>
                </a:solidFill>
              </a:rPr>
              <a:t>Et / Ou</a:t>
            </a:r>
          </a:p>
          <a:p>
            <a:pPr marL="0" indent="0" algn="ctr">
              <a:buNone/>
            </a:pPr>
            <a:r>
              <a:rPr lang="fr-FR" sz="2400" dirty="0" smtClean="0">
                <a:solidFill>
                  <a:srgbClr val="008000"/>
                </a:solidFill>
              </a:rPr>
              <a:t> </a:t>
            </a:r>
          </a:p>
          <a:p>
            <a:pPr marL="0" indent="0" algn="ctr">
              <a:buNone/>
            </a:pPr>
            <a:r>
              <a:rPr lang="fr-FR" sz="2400" dirty="0" smtClean="0">
                <a:solidFill>
                  <a:srgbClr val="008000"/>
                </a:solidFill>
              </a:rPr>
              <a:t>Je suis hébergé(e) en CHRS</a:t>
            </a:r>
            <a:endParaRPr lang="fr-FR" sz="2800" dirty="0">
              <a:solidFill>
                <a:srgbClr val="008000"/>
              </a:solidFill>
            </a:endParaRPr>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21</a:t>
            </a:fld>
            <a:endParaRPr lang="fr-FR" alt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03239"/>
            <a:ext cx="3250704" cy="3456384"/>
          </a:xfrm>
          <a:prstGeom prst="rect">
            <a:avLst/>
          </a:prstGeom>
        </p:spPr>
      </p:pic>
    </p:spTree>
    <p:extLst>
      <p:ext uri="{BB962C8B-B14F-4D97-AF65-F5344CB8AC3E}">
        <p14:creationId xmlns:p14="http://schemas.microsoft.com/office/powerpoint/2010/main" val="83148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620689"/>
            <a:ext cx="7772400" cy="720080"/>
          </a:xfrm>
        </p:spPr>
        <p:txBody>
          <a:bodyPr/>
          <a:lstStyle/>
          <a:p>
            <a:pPr algn="ctr"/>
            <a:r>
              <a:rPr lang="fr-FR" sz="5400" dirty="0">
                <a:solidFill>
                  <a:srgbClr val="FF0000"/>
                </a:solidFill>
              </a:rPr>
              <a:t>L’ALLOCATION </a:t>
            </a:r>
            <a:r>
              <a:rPr lang="fr-FR" sz="5400" dirty="0" smtClean="0">
                <a:solidFill>
                  <a:srgbClr val="FF0000"/>
                </a:solidFill>
              </a:rPr>
              <a:t>RSA</a:t>
            </a:r>
            <a:br>
              <a:rPr lang="fr-FR" sz="5400" dirty="0" smtClean="0">
                <a:solidFill>
                  <a:srgbClr val="FF0000"/>
                </a:solidFill>
              </a:rPr>
            </a:br>
            <a:r>
              <a:rPr lang="fr-FR" sz="5400" dirty="0" smtClean="0">
                <a:solidFill>
                  <a:srgbClr val="FF0000"/>
                </a:solidFill>
              </a:rPr>
              <a:t/>
            </a:r>
            <a:br>
              <a:rPr lang="fr-FR" sz="5400" dirty="0" smtClean="0">
                <a:solidFill>
                  <a:srgbClr val="FF0000"/>
                </a:solidFill>
              </a:rPr>
            </a:br>
            <a:endParaRPr lang="fr-FR" sz="5400" dirty="0">
              <a:solidFill>
                <a:srgbClr val="FF0000"/>
              </a:solidFill>
            </a:endParaRPr>
          </a:p>
        </p:txBody>
      </p:sp>
      <p:sp>
        <p:nvSpPr>
          <p:cNvPr id="3" name="Espace réservé du texte 2"/>
          <p:cNvSpPr>
            <a:spLocks noGrp="1"/>
          </p:cNvSpPr>
          <p:nvPr>
            <p:ph type="body" idx="1"/>
          </p:nvPr>
        </p:nvSpPr>
        <p:spPr>
          <a:xfrm>
            <a:off x="107504" y="1988840"/>
            <a:ext cx="8496944" cy="4032448"/>
          </a:xfrm>
        </p:spPr>
        <p:txBody>
          <a:bodyPr/>
          <a:lstStyle/>
          <a:p>
            <a:pPr algn="ctr"/>
            <a:r>
              <a:rPr lang="fr-FR" dirty="0" smtClean="0"/>
              <a:t>	</a:t>
            </a:r>
            <a:r>
              <a:rPr lang="fr-FR" sz="3200" b="1" dirty="0" smtClean="0"/>
              <a:t>Vous êtes bénéficiaires du RSA</a:t>
            </a:r>
          </a:p>
          <a:p>
            <a:pPr marL="342900" indent="-342900">
              <a:buFont typeface="Arial" panose="020B0604020202020204" pitchFamily="34" charset="0"/>
              <a:buChar char="•"/>
            </a:pPr>
            <a:r>
              <a:rPr lang="fr-FR" sz="2400" dirty="0" smtClean="0"/>
              <a:t>Vous avez des droits: versement d’une allocations, accès à des droits connexes, accompagnement spécifique et adapté à vos besoins etc.</a:t>
            </a:r>
          </a:p>
          <a:p>
            <a:pPr marL="342900" indent="-342900">
              <a:buFont typeface="Arial" panose="020B0604020202020204" pitchFamily="34" charset="0"/>
              <a:buChar char="•"/>
            </a:pPr>
            <a:r>
              <a:rPr lang="fr-FR" sz="2400" dirty="0" smtClean="0"/>
              <a:t>Vous avez également des obligations : vous devez notamment vous engager dans un parcours d’insertion</a:t>
            </a:r>
          </a:p>
          <a:p>
            <a:pPr marL="342900" indent="-342900">
              <a:buFont typeface="Arial" panose="020B0604020202020204" pitchFamily="34" charset="0"/>
              <a:buChar char="•"/>
            </a:pPr>
            <a:r>
              <a:rPr lang="fr-FR" sz="2400" dirty="0" smtClean="0"/>
              <a:t>Une équipe disciplinaire veille à la continuité de votre parcours et au respect de vos engagements. </a:t>
            </a:r>
          </a:p>
          <a:p>
            <a:endParaRPr lang="fr-FR" sz="2400" dirty="0" smtClean="0"/>
          </a:p>
          <a:p>
            <a:r>
              <a:rPr lang="fr-FR" sz="2400" b="1" dirty="0" smtClean="0">
                <a:solidFill>
                  <a:schemeClr val="accent6"/>
                </a:solidFill>
              </a:rPr>
              <a:t>POUR UNE INFORMATION PLUS COMPLETE SUR L’ALLOCATION ELLE-MÊME CONSULTER LE DOCUMENT « L’ALLOCATION RSA »</a:t>
            </a:r>
            <a:endParaRPr lang="fr-FR" sz="2400" b="1" dirty="0">
              <a:solidFill>
                <a:schemeClr val="accent6"/>
              </a:solidFill>
            </a:endParaRPr>
          </a:p>
        </p:txBody>
      </p:sp>
      <p:sp>
        <p:nvSpPr>
          <p:cNvPr id="4" name="Espace réservé de la date 3"/>
          <p:cNvSpPr>
            <a:spLocks noGrp="1"/>
          </p:cNvSpPr>
          <p:nvPr>
            <p:ph type="dt" sz="half" idx="10"/>
          </p:nvPr>
        </p:nvSpPr>
        <p:spPr/>
        <p:txBody>
          <a:bodyPr/>
          <a:lstStyle/>
          <a:p>
            <a:fld id="{FA6E62C4-3A01-4388-A064-4854C9526660}"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F3EBB43-533B-49FC-BB26-761E251435FD}" type="slidenum">
              <a:rPr lang="fr-FR" altLang="fr-FR" smtClean="0"/>
              <a:pPr/>
              <a:t>3</a:t>
            </a:fld>
            <a:endParaRPr lang="fr-FR" altLang="fr-FR"/>
          </a:p>
        </p:txBody>
      </p:sp>
    </p:spTree>
    <p:extLst>
      <p:ext uri="{BB962C8B-B14F-4D97-AF65-F5344CB8AC3E}">
        <p14:creationId xmlns:p14="http://schemas.microsoft.com/office/powerpoint/2010/main" val="253583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7620000" cy="1584176"/>
          </a:xfrm>
        </p:spPr>
        <p:txBody>
          <a:bodyPr/>
          <a:lstStyle/>
          <a:p>
            <a:pPr algn="ctr"/>
            <a:r>
              <a:rPr lang="fr-FR" sz="1800" dirty="0" smtClean="0">
                <a:latin typeface="+mn-lt"/>
              </a:rPr>
              <a:t/>
            </a:r>
            <a:br>
              <a:rPr lang="fr-FR" sz="1800" dirty="0" smtClean="0">
                <a:latin typeface="+mn-lt"/>
              </a:rPr>
            </a:br>
            <a:r>
              <a:rPr lang="fr-FR" sz="2000" b="1" dirty="0" smtClean="0">
                <a:cs typeface="Arial" panose="020B0604020202020204" pitchFamily="34" charset="0"/>
              </a:rPr>
              <a:t>DROITS </a:t>
            </a:r>
            <a:r>
              <a:rPr lang="fr-FR" sz="2000" b="1" dirty="0">
                <a:cs typeface="Arial" panose="020B0604020202020204" pitchFamily="34" charset="0"/>
              </a:rPr>
              <a:t>ET DEVOIRS</a:t>
            </a:r>
            <a:br>
              <a:rPr lang="fr-FR" sz="2000" b="1" dirty="0">
                <a:cs typeface="Arial" panose="020B0604020202020204" pitchFamily="34" charset="0"/>
              </a:rPr>
            </a:br>
            <a:r>
              <a:rPr lang="fr-FR" sz="2000" b="1" dirty="0">
                <a:cs typeface="Arial" panose="020B0604020202020204" pitchFamily="34" charset="0"/>
              </a:rPr>
              <a:t>DES PERSONNES BENEFICIAIRES</a:t>
            </a:r>
            <a:br>
              <a:rPr lang="fr-FR" sz="2000" b="1" dirty="0">
                <a:cs typeface="Arial" panose="020B0604020202020204" pitchFamily="34" charset="0"/>
              </a:rPr>
            </a:br>
            <a:r>
              <a:rPr lang="fr-FR" sz="2000" b="1" dirty="0">
                <a:cs typeface="Arial" panose="020B0604020202020204" pitchFamily="34" charset="0"/>
              </a:rPr>
              <a:t>DU REVENU DE SOLIDARITE </a:t>
            </a:r>
            <a:r>
              <a:rPr lang="fr-FR" sz="2000" b="1" dirty="0" smtClean="0">
                <a:cs typeface="Arial" panose="020B0604020202020204" pitchFamily="34" charset="0"/>
              </a:rPr>
              <a:t>ACTIVE</a:t>
            </a:r>
            <a:br>
              <a:rPr lang="fr-FR" sz="2000" b="1" dirty="0" smtClean="0">
                <a:cs typeface="Arial" panose="020B0604020202020204" pitchFamily="34" charset="0"/>
              </a:rPr>
            </a:br>
            <a:r>
              <a:rPr lang="fr-FR" sz="2000" b="1" dirty="0" smtClean="0">
                <a:cs typeface="Arial" panose="020B0604020202020204" pitchFamily="34" charset="0"/>
              </a:rPr>
              <a:t>Loi n°2008-1249 du 1</a:t>
            </a:r>
            <a:r>
              <a:rPr lang="fr-FR" sz="2000" b="1" baseline="30000" dirty="0" smtClean="0">
                <a:cs typeface="Arial" panose="020B0604020202020204" pitchFamily="34" charset="0"/>
              </a:rPr>
              <a:t>er</a:t>
            </a:r>
            <a:r>
              <a:rPr lang="fr-FR" sz="2000" b="1" dirty="0" smtClean="0">
                <a:cs typeface="Arial" panose="020B0604020202020204" pitchFamily="34" charset="0"/>
              </a:rPr>
              <a:t> décembre 2008</a:t>
            </a:r>
            <a:r>
              <a:rPr lang="fr-FR" sz="2000" b="1" dirty="0" smtClean="0">
                <a:latin typeface="Arial" panose="020B0604020202020204" pitchFamily="34" charset="0"/>
                <a:cs typeface="Arial" panose="020B0604020202020204" pitchFamily="34" charset="0"/>
              </a:rPr>
              <a:t/>
            </a:r>
            <a:br>
              <a:rPr lang="fr-FR" sz="2000" b="1" dirty="0" smtClean="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
            </a: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57200" y="1600200"/>
            <a:ext cx="8229600" cy="4709120"/>
          </a:xfrm>
        </p:spPr>
        <p:txBody>
          <a:bodyPr>
            <a:noAutofit/>
          </a:bodyPr>
          <a:lstStyle/>
          <a:p>
            <a:pPr marL="0" indent="0">
              <a:buNone/>
            </a:pPr>
            <a:r>
              <a:rPr lang="fr-FR" sz="2000" b="1" dirty="0" smtClean="0">
                <a:solidFill>
                  <a:srgbClr val="FF0000"/>
                </a:solidFill>
                <a:latin typeface="Arial" panose="020B0604020202020204" pitchFamily="34" charset="0"/>
                <a:cs typeface="Arial" panose="020B0604020202020204" pitchFamily="34" charset="0"/>
              </a:rPr>
              <a:t>LES DROITS</a:t>
            </a:r>
          </a:p>
          <a:p>
            <a:pPr marL="114300" indent="0">
              <a:buNone/>
            </a:pP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Une </a:t>
            </a:r>
            <a:r>
              <a:rPr lang="fr-FR" sz="1600" b="1" dirty="0">
                <a:latin typeface="Arial" panose="020B0604020202020204" pitchFamily="34" charset="0"/>
                <a:cs typeface="Arial" panose="020B0604020202020204" pitchFamily="34" charset="0"/>
              </a:rPr>
              <a:t>allocation </a:t>
            </a:r>
            <a:r>
              <a:rPr lang="fr-FR" sz="1600" b="1" dirty="0" smtClean="0">
                <a:latin typeface="Arial" panose="020B0604020202020204" pitchFamily="34" charset="0"/>
                <a:cs typeface="Arial" panose="020B0604020202020204" pitchFamily="34" charset="0"/>
              </a:rPr>
              <a:t>financière</a:t>
            </a:r>
          </a:p>
          <a:p>
            <a:pPr marL="0" indent="0">
              <a:buNone/>
            </a:pPr>
            <a:endParaRPr lang="fr-FR" sz="1600" b="1"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 Une </a:t>
            </a:r>
            <a:r>
              <a:rPr lang="fr-FR" sz="1600" b="1" dirty="0">
                <a:latin typeface="Arial" panose="020B0604020202020204" pitchFamily="34" charset="0"/>
                <a:cs typeface="Arial" panose="020B0604020202020204" pitchFamily="34" charset="0"/>
              </a:rPr>
              <a:t>évaluation de votre situation </a:t>
            </a:r>
            <a:r>
              <a:rPr lang="fr-FR" sz="1600" dirty="0">
                <a:latin typeface="Arial" panose="020B0604020202020204" pitchFamily="34" charset="0"/>
                <a:cs typeface="Arial" panose="020B0604020202020204" pitchFamily="34" charset="0"/>
              </a:rPr>
              <a:t>par un professionnel de l’action sociale </a:t>
            </a:r>
            <a:r>
              <a:rPr lang="fr-FR" sz="1600" dirty="0" smtClean="0">
                <a:latin typeface="Arial" panose="020B0604020202020204" pitchFamily="34" charset="0"/>
                <a:cs typeface="Arial" panose="020B0604020202020204" pitchFamily="34" charset="0"/>
              </a:rPr>
              <a:t>ou </a:t>
            </a:r>
            <a:r>
              <a:rPr lang="fr-FR" sz="1600" dirty="0">
                <a:latin typeface="Arial" panose="020B0604020202020204" pitchFamily="34" charset="0"/>
                <a:cs typeface="Arial" panose="020B0604020202020204" pitchFamily="34" charset="0"/>
              </a:rPr>
              <a:t>de l’emploi pour déterminer des </a:t>
            </a:r>
            <a:r>
              <a:rPr lang="fr-FR" sz="1600" dirty="0" smtClean="0">
                <a:latin typeface="Arial" panose="020B0604020202020204" pitchFamily="34" charset="0"/>
                <a:cs typeface="Arial" panose="020B0604020202020204" pitchFamily="34" charset="0"/>
              </a:rPr>
              <a:t>actions </a:t>
            </a:r>
            <a:r>
              <a:rPr lang="fr-FR" sz="1600" dirty="0">
                <a:latin typeface="Arial" panose="020B0604020202020204" pitchFamily="34" charset="0"/>
                <a:cs typeface="Arial" panose="020B0604020202020204" pitchFamily="34" charset="0"/>
              </a:rPr>
              <a:t>qui structureront votre parcours (étape « </a:t>
            </a:r>
            <a:r>
              <a:rPr lang="fr-FR" sz="1600" b="1" dirty="0">
                <a:latin typeface="Arial" panose="020B0604020202020204" pitchFamily="34" charset="0"/>
                <a:cs typeface="Arial" panose="020B0604020202020204" pitchFamily="34" charset="0"/>
              </a:rPr>
              <a:t>orientation </a:t>
            </a:r>
            <a:r>
              <a:rPr lang="fr-FR" sz="1600" dirty="0" smtClean="0">
                <a:latin typeface="Arial" panose="020B0604020202020204" pitchFamily="34" charset="0"/>
                <a:cs typeface="Arial" panose="020B0604020202020204" pitchFamily="34" charset="0"/>
              </a:rPr>
              <a:t>»).</a:t>
            </a:r>
          </a:p>
          <a:p>
            <a:pPr marL="0" indent="0">
              <a:buNone/>
            </a:pP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Un </a:t>
            </a:r>
            <a:r>
              <a:rPr lang="fr-FR" sz="1600" b="1" dirty="0">
                <a:latin typeface="Arial" panose="020B0604020202020204" pitchFamily="34" charset="0"/>
                <a:cs typeface="Arial" panose="020B0604020202020204" pitchFamily="34" charset="0"/>
              </a:rPr>
              <a:t>Référent Unique </a:t>
            </a:r>
            <a:r>
              <a:rPr lang="fr-FR" sz="1600" dirty="0">
                <a:latin typeface="Arial" panose="020B0604020202020204" pitchFamily="34" charset="0"/>
                <a:cs typeface="Arial" panose="020B0604020202020204" pitchFamily="34" charset="0"/>
              </a:rPr>
              <a:t>pour vous accompagner à trouver des réponses adaptées à votre situation (étape «</a:t>
            </a:r>
            <a:r>
              <a:rPr lang="fr-FR" sz="1600" b="1" dirty="0">
                <a:latin typeface="Arial" panose="020B0604020202020204" pitchFamily="34" charset="0"/>
                <a:cs typeface="Arial" panose="020B0604020202020204" pitchFamily="34" charset="0"/>
              </a:rPr>
              <a:t> accompagnement</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»).Ce référent unique peut être du domaine professionnel ou social.</a:t>
            </a:r>
            <a:endParaRPr lang="fr-FR" sz="1600" dirty="0" smtClean="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L’accès à des actions sociales et professionnelles </a:t>
            </a:r>
            <a:r>
              <a:rPr lang="fr-FR" sz="1600" dirty="0">
                <a:latin typeface="Arial" panose="020B0604020202020204" pitchFamily="34" charset="0"/>
                <a:cs typeface="Arial" panose="020B0604020202020204" pitchFamily="34" charset="0"/>
              </a:rPr>
              <a:t>spécifiques par l’intermédiaire de votre </a:t>
            </a:r>
            <a:r>
              <a:rPr lang="fr-FR" sz="1600" dirty="0" err="1" smtClean="0">
                <a:latin typeface="Arial" panose="020B0604020202020204" pitchFamily="34" charset="0"/>
                <a:cs typeface="Arial" panose="020B0604020202020204" pitchFamily="34" charset="0"/>
              </a:rPr>
              <a:t>Référent.unique</a:t>
            </a:r>
            <a:endParaRPr lang="fr-FR" sz="1600" dirty="0" smtClean="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r>
              <a:rPr lang="fr-FR" sz="1600" b="1" dirty="0" smtClean="0">
                <a:latin typeface="Arial" panose="020B0604020202020204" pitchFamily="34" charset="0"/>
                <a:cs typeface="Arial" panose="020B0604020202020204" pitchFamily="34" charset="0"/>
              </a:rPr>
              <a:t>Des droits dérivés (Aides connexes) </a:t>
            </a:r>
            <a:r>
              <a:rPr lang="fr-FR" sz="1600" dirty="0" smtClean="0">
                <a:latin typeface="Arial" panose="020B0604020202020204" pitchFamily="34" charset="0"/>
                <a:cs typeface="Arial" panose="020B0604020202020204" pitchFamily="34" charset="0"/>
              </a:rPr>
              <a:t>en </a:t>
            </a:r>
            <a:r>
              <a:rPr lang="fr-FR" sz="1600" dirty="0">
                <a:latin typeface="Arial" panose="020B0604020202020204" pitchFamily="34" charset="0"/>
                <a:cs typeface="Arial" panose="020B0604020202020204" pitchFamily="34" charset="0"/>
              </a:rPr>
              <a:t>complément de votre allocation et en fonction de vos ressources </a:t>
            </a:r>
            <a:r>
              <a:rPr lang="fr-FR" sz="1200" dirty="0">
                <a:latin typeface="Arial" panose="020B0604020202020204" pitchFamily="34" charset="0"/>
                <a:cs typeface="Arial" panose="020B0604020202020204" pitchFamily="34" charset="0"/>
              </a:rPr>
              <a:t> </a:t>
            </a:r>
          </a:p>
          <a:p>
            <a:endParaRPr lang="fr-FR"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68760"/>
            <a:ext cx="19050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47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1" u="sng" strike="noStrike" dirty="0">
                <a:solidFill>
                  <a:srgbClr val="242852"/>
                </a:solidFill>
                <a:latin typeface="Calibri"/>
                <a:ea typeface="DejaVu Sans"/>
              </a:rPr>
              <a:t>Aides connexes</a:t>
            </a:r>
            <a:endParaRPr u="sng" dirty="0"/>
          </a:p>
        </p:txBody>
      </p:sp>
      <p:sp>
        <p:nvSpPr>
          <p:cNvPr id="146" name="CustomShape 2"/>
          <p:cNvSpPr/>
          <p:nvPr/>
        </p:nvSpPr>
        <p:spPr>
          <a:xfrm>
            <a:off x="457200" y="6245280"/>
            <a:ext cx="2131920" cy="474480"/>
          </a:xfrm>
          <a:prstGeom prst="rect">
            <a:avLst/>
          </a:prstGeom>
          <a:noFill/>
          <a:ln>
            <a:noFill/>
          </a:ln>
        </p:spPr>
        <p:style>
          <a:lnRef idx="0">
            <a:scrgbClr r="0" g="0" b="0"/>
          </a:lnRef>
          <a:fillRef idx="0">
            <a:scrgbClr r="0" g="0" b="0"/>
          </a:fillRef>
          <a:effectRef idx="0">
            <a:scrgbClr r="0" g="0" b="0"/>
          </a:effectRef>
          <a:fontRef idx="minor"/>
        </p:style>
      </p:sp>
      <p:sp>
        <p:nvSpPr>
          <p:cNvPr id="147" name="CustomShape 3"/>
          <p:cNvSpPr/>
          <p:nvPr/>
        </p:nvSpPr>
        <p:spPr>
          <a:xfrm>
            <a:off x="107504" y="1475100"/>
            <a:ext cx="4392488" cy="149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fr-FR" sz="2200" b="1" strike="noStrike" dirty="0">
                <a:solidFill>
                  <a:srgbClr val="000000"/>
                </a:solidFill>
                <a:latin typeface="Calibri"/>
                <a:ea typeface="DejaVu Sans"/>
              </a:rPr>
              <a:t> Santé</a:t>
            </a:r>
            <a:endParaRPr dirty="0"/>
          </a:p>
          <a:p>
            <a:pPr lvl="1">
              <a:lnSpc>
                <a:spcPct val="100000"/>
              </a:lnSpc>
              <a:buFont typeface="Arial"/>
              <a:buChar char="•"/>
            </a:pPr>
            <a:r>
              <a:rPr lang="fr-FR" sz="2000" strike="noStrike" dirty="0" smtClean="0">
                <a:solidFill>
                  <a:srgbClr val="000000"/>
                </a:solidFill>
                <a:latin typeface="Calibri"/>
                <a:ea typeface="DejaVu Sans"/>
              </a:rPr>
              <a:t> Complémentaire </a:t>
            </a:r>
            <a:r>
              <a:rPr lang="fr-FR" sz="2000" dirty="0" smtClean="0">
                <a:solidFill>
                  <a:srgbClr val="000000"/>
                </a:solidFill>
                <a:latin typeface="Calibri"/>
                <a:ea typeface="DejaVu Sans"/>
              </a:rPr>
              <a:t>Santé solidaire </a:t>
            </a:r>
            <a:r>
              <a:rPr lang="fr-FR" sz="2000" strike="noStrike" dirty="0" smtClean="0">
                <a:solidFill>
                  <a:srgbClr val="000000"/>
                </a:solidFill>
                <a:latin typeface="Calibri"/>
                <a:ea typeface="DejaVu Sans"/>
              </a:rPr>
              <a:t> </a:t>
            </a:r>
            <a:endParaRPr dirty="0"/>
          </a:p>
          <a:p>
            <a:pPr lvl="1">
              <a:lnSpc>
                <a:spcPct val="100000"/>
              </a:lnSpc>
              <a:buFont typeface="Arial"/>
              <a:buChar char="•"/>
            </a:pPr>
            <a:r>
              <a:rPr lang="fr-FR" sz="2000" strike="noStrike" dirty="0" smtClean="0">
                <a:solidFill>
                  <a:srgbClr val="000000"/>
                </a:solidFill>
                <a:latin typeface="Calibri"/>
                <a:ea typeface="DejaVu Sans"/>
              </a:rPr>
              <a:t> Bilan </a:t>
            </a:r>
            <a:r>
              <a:rPr lang="fr-FR" sz="2000" strike="noStrike" dirty="0">
                <a:solidFill>
                  <a:srgbClr val="000000"/>
                </a:solidFill>
                <a:latin typeface="Calibri"/>
                <a:ea typeface="DejaVu Sans"/>
              </a:rPr>
              <a:t>de santé CPAM</a:t>
            </a:r>
            <a:endParaRPr dirty="0"/>
          </a:p>
        </p:txBody>
      </p:sp>
      <p:sp>
        <p:nvSpPr>
          <p:cNvPr id="148" name="CustomShape 4"/>
          <p:cNvSpPr/>
          <p:nvPr/>
        </p:nvSpPr>
        <p:spPr>
          <a:xfrm>
            <a:off x="4355976" y="1481220"/>
            <a:ext cx="4464496" cy="24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fr-FR" sz="2200" b="1" strike="noStrike" dirty="0">
                <a:solidFill>
                  <a:srgbClr val="000000"/>
                </a:solidFill>
                <a:latin typeface="Calibri"/>
                <a:ea typeface="DejaVu Sans"/>
              </a:rPr>
              <a:t> Logement</a:t>
            </a:r>
            <a:endParaRPr dirty="0"/>
          </a:p>
          <a:p>
            <a:pPr lvl="1">
              <a:lnSpc>
                <a:spcPct val="100000"/>
              </a:lnSpc>
              <a:buFont typeface="Arial"/>
              <a:buChar char="•"/>
            </a:pPr>
            <a:r>
              <a:rPr lang="fr-FR" sz="2000" strike="noStrike" dirty="0" smtClean="0">
                <a:solidFill>
                  <a:srgbClr val="000000"/>
                </a:solidFill>
                <a:latin typeface="Calibri"/>
                <a:ea typeface="DejaVu Sans"/>
              </a:rPr>
              <a:t> Allocation </a:t>
            </a:r>
            <a:r>
              <a:rPr lang="fr-FR" sz="2000" strike="noStrike" dirty="0">
                <a:solidFill>
                  <a:srgbClr val="000000"/>
                </a:solidFill>
                <a:latin typeface="Calibri"/>
                <a:ea typeface="DejaVu Sans"/>
              </a:rPr>
              <a:t>logement</a:t>
            </a:r>
            <a:endParaRPr dirty="0"/>
          </a:p>
          <a:p>
            <a:pPr lvl="1">
              <a:lnSpc>
                <a:spcPct val="100000"/>
              </a:lnSpc>
              <a:buFont typeface="Arial"/>
              <a:buChar char="•"/>
            </a:pPr>
            <a:r>
              <a:rPr lang="fr-FR" sz="2000" strike="noStrike" dirty="0" smtClean="0">
                <a:solidFill>
                  <a:srgbClr val="000000"/>
                </a:solidFill>
                <a:latin typeface="Calibri"/>
                <a:ea typeface="DejaVu Sans"/>
              </a:rPr>
              <a:t> Taxe </a:t>
            </a:r>
            <a:r>
              <a:rPr lang="fr-FR" sz="2000" strike="noStrike" dirty="0">
                <a:solidFill>
                  <a:srgbClr val="000000"/>
                </a:solidFill>
                <a:latin typeface="Calibri"/>
                <a:ea typeface="DejaVu Sans"/>
              </a:rPr>
              <a:t>d’habitation et redevance </a:t>
            </a:r>
            <a:r>
              <a:rPr lang="fr-FR" sz="2000" strike="noStrike" dirty="0" smtClean="0">
                <a:solidFill>
                  <a:srgbClr val="000000"/>
                </a:solidFill>
                <a:latin typeface="Calibri"/>
                <a:ea typeface="DejaVu Sans"/>
              </a:rPr>
              <a:t>TV</a:t>
            </a:r>
          </a:p>
          <a:p>
            <a:pPr lvl="1">
              <a:lnSpc>
                <a:spcPct val="100000"/>
              </a:lnSpc>
              <a:buFont typeface="Arial"/>
              <a:buChar char="•"/>
            </a:pPr>
            <a:r>
              <a:rPr lang="fr-FR" sz="2000" dirty="0">
                <a:solidFill>
                  <a:srgbClr val="000000"/>
                </a:solidFill>
                <a:latin typeface="Calibri"/>
              </a:rPr>
              <a:t> </a:t>
            </a:r>
            <a:r>
              <a:rPr lang="fr-FR" sz="2000" dirty="0" smtClean="0">
                <a:solidFill>
                  <a:srgbClr val="000000"/>
                </a:solidFill>
                <a:latin typeface="Calibri"/>
              </a:rPr>
              <a:t>Chèque Energie </a:t>
            </a:r>
            <a:endParaRPr dirty="0"/>
          </a:p>
        </p:txBody>
      </p:sp>
      <p:sp>
        <p:nvSpPr>
          <p:cNvPr id="149" name="CustomShape 5"/>
          <p:cNvSpPr/>
          <p:nvPr/>
        </p:nvSpPr>
        <p:spPr>
          <a:xfrm>
            <a:off x="1561384" y="3301968"/>
            <a:ext cx="5424700" cy="251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fr-FR" sz="2200" b="1" strike="noStrike" dirty="0">
                <a:solidFill>
                  <a:srgbClr val="000000"/>
                </a:solidFill>
                <a:latin typeface="Calibri"/>
                <a:ea typeface="DejaVu Sans"/>
              </a:rPr>
              <a:t> Aide à la reprise d’emploi et à la formation</a:t>
            </a:r>
            <a:endParaRPr dirty="0"/>
          </a:p>
          <a:p>
            <a:pPr lvl="1">
              <a:lnSpc>
                <a:spcPct val="100000"/>
              </a:lnSpc>
              <a:buFont typeface="Arial"/>
              <a:buChar char="•"/>
            </a:pPr>
            <a:r>
              <a:rPr lang="fr-FR" sz="2000" strike="noStrike" dirty="0" smtClean="0">
                <a:solidFill>
                  <a:srgbClr val="000000"/>
                </a:solidFill>
                <a:latin typeface="Calibri"/>
                <a:ea typeface="DejaVu Sans"/>
              </a:rPr>
              <a:t> auprès </a:t>
            </a:r>
            <a:r>
              <a:rPr lang="fr-FR" sz="2000" strike="noStrike" dirty="0">
                <a:solidFill>
                  <a:srgbClr val="000000"/>
                </a:solidFill>
                <a:latin typeface="Calibri"/>
                <a:ea typeface="DejaVu Sans"/>
              </a:rPr>
              <a:t>de la Région</a:t>
            </a:r>
            <a:endParaRPr dirty="0"/>
          </a:p>
          <a:p>
            <a:pPr lvl="1">
              <a:lnSpc>
                <a:spcPct val="100000"/>
              </a:lnSpc>
              <a:buFont typeface="Arial"/>
              <a:buChar char="•"/>
            </a:pPr>
            <a:r>
              <a:rPr lang="fr-FR" sz="2000" strike="noStrike" dirty="0" smtClean="0">
                <a:solidFill>
                  <a:srgbClr val="000000"/>
                </a:solidFill>
                <a:latin typeface="Calibri"/>
                <a:ea typeface="DejaVu Sans"/>
              </a:rPr>
              <a:t> auprès </a:t>
            </a:r>
            <a:r>
              <a:rPr lang="fr-FR" sz="2000" strike="noStrike" dirty="0">
                <a:solidFill>
                  <a:srgbClr val="000000"/>
                </a:solidFill>
                <a:latin typeface="Calibri"/>
                <a:ea typeface="DejaVu Sans"/>
              </a:rPr>
              <a:t>du Département</a:t>
            </a:r>
            <a:endParaRPr dirty="0"/>
          </a:p>
          <a:p>
            <a:pPr lvl="1">
              <a:lnSpc>
                <a:spcPct val="100000"/>
              </a:lnSpc>
              <a:buFont typeface="Arial"/>
              <a:buChar char="•"/>
            </a:pPr>
            <a:r>
              <a:rPr lang="fr-FR" sz="2000" strike="noStrike" dirty="0" smtClean="0">
                <a:solidFill>
                  <a:srgbClr val="000000"/>
                </a:solidFill>
                <a:latin typeface="Calibri"/>
                <a:ea typeface="DejaVu Sans"/>
              </a:rPr>
              <a:t> auprès </a:t>
            </a:r>
            <a:r>
              <a:rPr lang="fr-FR" sz="2000" strike="noStrike" dirty="0">
                <a:solidFill>
                  <a:srgbClr val="000000"/>
                </a:solidFill>
                <a:latin typeface="Calibri"/>
                <a:ea typeface="DejaVu Sans"/>
              </a:rPr>
              <a:t>de Pôle Emploi</a:t>
            </a:r>
            <a:endParaRPr dirty="0"/>
          </a:p>
          <a:p>
            <a:pPr lvl="1">
              <a:lnSpc>
                <a:spcPct val="100000"/>
              </a:lnSpc>
              <a:buFont typeface="Arial"/>
              <a:buChar char="•"/>
            </a:pPr>
            <a:r>
              <a:rPr lang="fr-FR" sz="2000" strike="noStrike" dirty="0" smtClean="0">
                <a:solidFill>
                  <a:srgbClr val="000000"/>
                </a:solidFill>
                <a:latin typeface="Calibri"/>
                <a:ea typeface="DejaVu Sans"/>
              </a:rPr>
              <a:t> auprès </a:t>
            </a:r>
            <a:r>
              <a:rPr lang="fr-FR" sz="2000" strike="noStrike" dirty="0">
                <a:solidFill>
                  <a:srgbClr val="000000"/>
                </a:solidFill>
                <a:latin typeface="Calibri"/>
                <a:ea typeface="DejaVu Sans"/>
              </a:rPr>
              <a:t>de la </a:t>
            </a:r>
            <a:r>
              <a:rPr lang="fr-FR" sz="2000" strike="noStrike" dirty="0" smtClean="0">
                <a:solidFill>
                  <a:srgbClr val="000000"/>
                </a:solidFill>
                <a:latin typeface="Calibri"/>
                <a:ea typeface="DejaVu Sans"/>
              </a:rPr>
              <a:t>Mission Locale </a:t>
            </a:r>
          </a:p>
          <a:p>
            <a:pPr lvl="1">
              <a:lnSpc>
                <a:spcPct val="100000"/>
              </a:lnSpc>
              <a:buFont typeface="Arial"/>
              <a:buChar char="•"/>
            </a:pPr>
            <a:r>
              <a:rPr lang="fr-FR" sz="2000" dirty="0">
                <a:solidFill>
                  <a:srgbClr val="000000"/>
                </a:solidFill>
                <a:latin typeface="Calibri"/>
              </a:rPr>
              <a:t> </a:t>
            </a:r>
            <a:r>
              <a:rPr lang="fr-FR" sz="2000" dirty="0" smtClean="0">
                <a:solidFill>
                  <a:srgbClr val="000000"/>
                </a:solidFill>
                <a:latin typeface="Calibri"/>
              </a:rPr>
              <a:t>Complément mode de garde (CMG- CAF)</a:t>
            </a:r>
            <a:endParaRPr dirty="0"/>
          </a:p>
        </p:txBody>
      </p:sp>
      <p:sp>
        <p:nvSpPr>
          <p:cNvPr id="150" name="CustomShape 6"/>
          <p:cNvSpPr/>
          <p:nvPr/>
        </p:nvSpPr>
        <p:spPr>
          <a:xfrm>
            <a:off x="611560" y="5395500"/>
            <a:ext cx="4318560" cy="113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fr-FR" sz="2200" b="1" strike="noStrike" dirty="0">
                <a:solidFill>
                  <a:srgbClr val="000000"/>
                </a:solidFill>
                <a:latin typeface="Calibri"/>
                <a:ea typeface="DejaVu Sans"/>
              </a:rPr>
              <a:t> Transports</a:t>
            </a:r>
            <a:endParaRPr dirty="0"/>
          </a:p>
          <a:p>
            <a:pPr lvl="1">
              <a:lnSpc>
                <a:spcPct val="100000"/>
              </a:lnSpc>
              <a:buFont typeface="Arial"/>
              <a:buChar char="•"/>
            </a:pPr>
            <a:r>
              <a:rPr lang="fr-FR" sz="2000" strike="noStrike" dirty="0" smtClean="0">
                <a:solidFill>
                  <a:srgbClr val="000000"/>
                </a:solidFill>
                <a:latin typeface="Calibri"/>
                <a:ea typeface="DejaVu Sans"/>
              </a:rPr>
              <a:t> Carte </a:t>
            </a:r>
            <a:r>
              <a:rPr lang="fr-FR" sz="2000" strike="noStrike" dirty="0">
                <a:solidFill>
                  <a:srgbClr val="000000"/>
                </a:solidFill>
                <a:latin typeface="Calibri"/>
                <a:ea typeface="DejaVu Sans"/>
              </a:rPr>
              <a:t>de bus</a:t>
            </a:r>
            <a:endParaRPr dirty="0"/>
          </a:p>
          <a:p>
            <a:pPr lvl="1">
              <a:lnSpc>
                <a:spcPct val="100000"/>
              </a:lnSpc>
              <a:buFont typeface="Arial"/>
              <a:buChar char="•"/>
            </a:pPr>
            <a:r>
              <a:rPr lang="fr-FR" sz="2000" strike="noStrike" dirty="0" smtClean="0">
                <a:solidFill>
                  <a:srgbClr val="000000"/>
                </a:solidFill>
                <a:latin typeface="Calibri"/>
                <a:ea typeface="DejaVu Sans"/>
              </a:rPr>
              <a:t> Carte solidaire (Train)</a:t>
            </a:r>
          </a:p>
          <a:p>
            <a:pPr lvl="1">
              <a:lnSpc>
                <a:spcPct val="100000"/>
              </a:lnSpc>
            </a:pPr>
            <a:endParaRPr dirty="0"/>
          </a:p>
        </p:txBody>
      </p:sp>
      <p:pic>
        <p:nvPicPr>
          <p:cNvPr id="151" name="Picture 2"/>
          <p:cNvPicPr/>
          <p:nvPr/>
        </p:nvPicPr>
        <p:blipFill>
          <a:blip r:embed="rId3"/>
          <a:stretch/>
        </p:blipFill>
        <p:spPr>
          <a:xfrm>
            <a:off x="1115616" y="976012"/>
            <a:ext cx="1373140" cy="872820"/>
          </a:xfrm>
          <a:prstGeom prst="rect">
            <a:avLst/>
          </a:prstGeom>
          <a:ln>
            <a:noFill/>
          </a:ln>
        </p:spPr>
      </p:pic>
      <p:pic>
        <p:nvPicPr>
          <p:cNvPr id="152" name="Picture 3"/>
          <p:cNvPicPr/>
          <p:nvPr/>
        </p:nvPicPr>
        <p:blipFill>
          <a:blip r:embed="rId4"/>
          <a:stretch/>
        </p:blipFill>
        <p:spPr>
          <a:xfrm>
            <a:off x="7341732" y="1196752"/>
            <a:ext cx="941400" cy="880200"/>
          </a:xfrm>
          <a:prstGeom prst="rect">
            <a:avLst/>
          </a:prstGeom>
          <a:ln>
            <a:noFill/>
          </a:ln>
        </p:spPr>
      </p:pic>
      <p:pic>
        <p:nvPicPr>
          <p:cNvPr id="153" name="Picture 4"/>
          <p:cNvPicPr/>
          <p:nvPr/>
        </p:nvPicPr>
        <p:blipFill>
          <a:blip r:embed="rId5"/>
          <a:stretch/>
        </p:blipFill>
        <p:spPr>
          <a:xfrm>
            <a:off x="3834540" y="5442120"/>
            <a:ext cx="1473120" cy="1042200"/>
          </a:xfrm>
          <a:prstGeom prst="rect">
            <a:avLst/>
          </a:prstGeom>
          <a:ln>
            <a:noFill/>
          </a:ln>
        </p:spPr>
      </p:pic>
      <p:pic>
        <p:nvPicPr>
          <p:cNvPr id="154" name="Picture 5"/>
          <p:cNvPicPr/>
          <p:nvPr/>
        </p:nvPicPr>
        <p:blipFill>
          <a:blip r:embed="rId6"/>
          <a:stretch/>
        </p:blipFill>
        <p:spPr>
          <a:xfrm>
            <a:off x="6228184" y="3603446"/>
            <a:ext cx="1285920" cy="1285920"/>
          </a:xfrm>
          <a:prstGeom prst="rect">
            <a:avLst/>
          </a:prstGeom>
          <a:ln>
            <a:noFill/>
          </a:ln>
        </p:spPr>
      </p:pic>
    </p:spTree>
    <p:extLst>
      <p:ext uri="{BB962C8B-B14F-4D97-AF65-F5344CB8AC3E}">
        <p14:creationId xmlns:p14="http://schemas.microsoft.com/office/powerpoint/2010/main" val="1663579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sz="2000" b="1" dirty="0" smtClean="0">
                <a:solidFill>
                  <a:srgbClr val="000000"/>
                </a:solidFill>
                <a:latin typeface="Arial" panose="020B0604020202020204" pitchFamily="34" charset="0"/>
                <a:cs typeface="Arial" panose="020B0604020202020204" pitchFamily="34" charset="0"/>
              </a:rPr>
              <a:t>DROITS </a:t>
            </a:r>
            <a:r>
              <a:rPr lang="fr-FR" sz="2000" b="1" dirty="0">
                <a:solidFill>
                  <a:srgbClr val="000000"/>
                </a:solidFill>
                <a:latin typeface="Arial" panose="020B0604020202020204" pitchFamily="34" charset="0"/>
                <a:cs typeface="Arial" panose="020B0604020202020204" pitchFamily="34" charset="0"/>
              </a:rPr>
              <a:t>ET DEVOIRS</a:t>
            </a:r>
            <a:br>
              <a:rPr lang="fr-FR" sz="2000" b="1" dirty="0">
                <a:solidFill>
                  <a:srgbClr val="000000"/>
                </a:solidFill>
                <a:latin typeface="Arial" panose="020B0604020202020204" pitchFamily="34" charset="0"/>
                <a:cs typeface="Arial" panose="020B0604020202020204" pitchFamily="34" charset="0"/>
              </a:rPr>
            </a:br>
            <a:r>
              <a:rPr lang="fr-FR" sz="2000" b="1" dirty="0">
                <a:solidFill>
                  <a:srgbClr val="000000"/>
                </a:solidFill>
                <a:latin typeface="Arial" panose="020B0604020202020204" pitchFamily="34" charset="0"/>
                <a:cs typeface="Arial" panose="020B0604020202020204" pitchFamily="34" charset="0"/>
              </a:rPr>
              <a:t>DES PERSONNES BENEFICIAIRES</a:t>
            </a:r>
            <a:br>
              <a:rPr lang="fr-FR" sz="2000" b="1" dirty="0">
                <a:solidFill>
                  <a:srgbClr val="000000"/>
                </a:solidFill>
                <a:latin typeface="Arial" panose="020B0604020202020204" pitchFamily="34" charset="0"/>
                <a:cs typeface="Arial" panose="020B0604020202020204" pitchFamily="34" charset="0"/>
              </a:rPr>
            </a:br>
            <a:r>
              <a:rPr lang="fr-FR" sz="2000" b="1" dirty="0">
                <a:solidFill>
                  <a:srgbClr val="000000"/>
                </a:solidFill>
                <a:latin typeface="Arial" panose="020B0604020202020204" pitchFamily="34" charset="0"/>
                <a:cs typeface="Arial" panose="020B0604020202020204" pitchFamily="34" charset="0"/>
              </a:rPr>
              <a:t>DU REVENU DE SOLIDARITE ACTIVE</a:t>
            </a:r>
            <a:br>
              <a:rPr lang="fr-FR" sz="2000" b="1" dirty="0">
                <a:solidFill>
                  <a:srgbClr val="000000"/>
                </a:solidFill>
                <a:latin typeface="Arial" panose="020B0604020202020204" pitchFamily="34" charset="0"/>
                <a:cs typeface="Arial" panose="020B0604020202020204" pitchFamily="34" charset="0"/>
              </a:rPr>
            </a:br>
            <a:r>
              <a:rPr lang="fr-FR" sz="2000" b="1" dirty="0">
                <a:solidFill>
                  <a:srgbClr val="000000"/>
                </a:solidFill>
                <a:latin typeface="Arial" panose="020B0604020202020204" pitchFamily="34" charset="0"/>
                <a:cs typeface="Arial" panose="020B0604020202020204" pitchFamily="34" charset="0"/>
              </a:rPr>
              <a:t>Loi n°2008-1249 du 1</a:t>
            </a:r>
            <a:r>
              <a:rPr lang="fr-FR" sz="2000" b="1" baseline="30000" dirty="0">
                <a:solidFill>
                  <a:srgbClr val="000000"/>
                </a:solidFill>
                <a:latin typeface="Arial" panose="020B0604020202020204" pitchFamily="34" charset="0"/>
                <a:cs typeface="Arial" panose="020B0604020202020204" pitchFamily="34" charset="0"/>
              </a:rPr>
              <a:t>er</a:t>
            </a:r>
            <a:r>
              <a:rPr lang="fr-FR" sz="2000" b="1" dirty="0">
                <a:solidFill>
                  <a:srgbClr val="000000"/>
                </a:solidFill>
                <a:latin typeface="Arial" panose="020B0604020202020204" pitchFamily="34" charset="0"/>
                <a:cs typeface="Arial" panose="020B0604020202020204" pitchFamily="34" charset="0"/>
              </a:rPr>
              <a:t> décembre 2008</a:t>
            </a:r>
            <a:r>
              <a:rPr lang="fr-FR" b="1" dirty="0">
                <a:latin typeface="Arial" panose="020B0604020202020204" pitchFamily="34" charset="0"/>
                <a:cs typeface="Arial" panose="020B0604020202020204" pitchFamily="34" charset="0"/>
              </a:rPr>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
            </a:r>
            <a:br>
              <a:rPr lang="fr-FR" b="1" dirty="0">
                <a:latin typeface="Arial" panose="020B0604020202020204" pitchFamily="34" charset="0"/>
                <a:cs typeface="Arial" panose="020B0604020202020204" pitchFamily="34" charset="0"/>
              </a:rPr>
            </a:br>
            <a:endParaRPr lang="fr-FR" dirty="0"/>
          </a:p>
        </p:txBody>
      </p:sp>
      <p:sp>
        <p:nvSpPr>
          <p:cNvPr id="3" name="Espace réservé du contenu 2"/>
          <p:cNvSpPr>
            <a:spLocks noGrp="1"/>
          </p:cNvSpPr>
          <p:nvPr>
            <p:ph idx="1"/>
          </p:nvPr>
        </p:nvSpPr>
        <p:spPr>
          <a:xfrm>
            <a:off x="278793" y="1464097"/>
            <a:ext cx="8229600" cy="4781128"/>
          </a:xfrm>
        </p:spPr>
        <p:txBody>
          <a:bodyPr/>
          <a:lstStyle/>
          <a:p>
            <a:pPr marL="0" lvl="0" indent="0">
              <a:buNone/>
            </a:pPr>
            <a:r>
              <a:rPr lang="fr-FR" sz="2000" b="1" dirty="0">
                <a:solidFill>
                  <a:srgbClr val="FF0000"/>
                </a:solidFill>
                <a:latin typeface="Arial" panose="020B0604020202020204" pitchFamily="34" charset="0"/>
                <a:cs typeface="Arial" panose="020B0604020202020204" pitchFamily="34" charset="0"/>
              </a:rPr>
              <a:t>LES DEVOIRS</a:t>
            </a:r>
            <a:endParaRPr lang="fr-FR" sz="2000" dirty="0">
              <a:solidFill>
                <a:srgbClr val="FF0000"/>
              </a:solidFill>
              <a:latin typeface="Arial" panose="020B0604020202020204" pitchFamily="34" charset="0"/>
              <a:cs typeface="Arial" panose="020B0604020202020204" pitchFamily="34" charset="0"/>
            </a:endParaRPr>
          </a:p>
          <a:p>
            <a:pPr marL="114300" lvl="0" indent="0">
              <a:buNone/>
            </a:pPr>
            <a:r>
              <a:rPr lang="fr-FR" sz="1200" dirty="0">
                <a:solidFill>
                  <a:srgbClr val="000000"/>
                </a:solidFill>
                <a:latin typeface="Arial" panose="020B0604020202020204" pitchFamily="34" charset="0"/>
                <a:cs typeface="Arial" panose="020B0604020202020204" pitchFamily="34" charset="0"/>
              </a:rPr>
              <a:t> </a:t>
            </a:r>
          </a:p>
          <a:p>
            <a:pPr lvl="0"/>
            <a:r>
              <a:rPr lang="fr-FR" sz="1600" dirty="0">
                <a:solidFill>
                  <a:srgbClr val="000000"/>
                </a:solidFill>
                <a:latin typeface="Arial" panose="020B0604020202020204" pitchFamily="34" charset="0"/>
                <a:cs typeface="Arial" panose="020B0604020202020204" pitchFamily="34" charset="0"/>
              </a:rPr>
              <a:t>Etablir un </a:t>
            </a:r>
            <a:r>
              <a:rPr lang="fr-FR" sz="1600" b="1" dirty="0">
                <a:solidFill>
                  <a:srgbClr val="000000"/>
                </a:solidFill>
                <a:latin typeface="Arial" panose="020B0604020202020204" pitchFamily="34" charset="0"/>
                <a:cs typeface="Arial" panose="020B0604020202020204" pitchFamily="34" charset="0"/>
              </a:rPr>
              <a:t>Contrat d’Engagements Réciproques </a:t>
            </a:r>
            <a:r>
              <a:rPr lang="fr-FR" sz="1600" dirty="0">
                <a:solidFill>
                  <a:srgbClr val="000000"/>
                </a:solidFill>
                <a:latin typeface="Arial" panose="020B0604020202020204" pitchFamily="34" charset="0"/>
                <a:cs typeface="Arial" panose="020B0604020202020204" pitchFamily="34" charset="0"/>
              </a:rPr>
              <a:t>(CER) avec le Président du Conseil </a:t>
            </a:r>
            <a:r>
              <a:rPr lang="fr-FR" sz="1600" dirty="0" smtClean="0">
                <a:solidFill>
                  <a:srgbClr val="000000"/>
                </a:solidFill>
                <a:latin typeface="Arial" panose="020B0604020202020204" pitchFamily="34" charset="0"/>
                <a:cs typeface="Arial" panose="020B0604020202020204" pitchFamily="34" charset="0"/>
              </a:rPr>
              <a:t>Départemental </a:t>
            </a:r>
            <a:r>
              <a:rPr lang="fr-FR" sz="1600" dirty="0">
                <a:solidFill>
                  <a:srgbClr val="000000"/>
                </a:solidFill>
                <a:latin typeface="Arial" panose="020B0604020202020204" pitchFamily="34" charset="0"/>
                <a:cs typeface="Arial" panose="020B0604020202020204" pitchFamily="34" charset="0"/>
              </a:rPr>
              <a:t>ou un </a:t>
            </a:r>
            <a:r>
              <a:rPr lang="fr-FR" sz="1600" b="1" dirty="0">
                <a:solidFill>
                  <a:srgbClr val="000000"/>
                </a:solidFill>
                <a:latin typeface="Arial" panose="020B0604020202020204" pitchFamily="34" charset="0"/>
                <a:cs typeface="Arial" panose="020B0604020202020204" pitchFamily="34" charset="0"/>
              </a:rPr>
              <a:t>Plan Personnalisé d’Accès à l’Emploi</a:t>
            </a:r>
            <a:r>
              <a:rPr lang="fr-FR" sz="1600" dirty="0">
                <a:solidFill>
                  <a:srgbClr val="000000"/>
                </a:solidFill>
                <a:latin typeface="Arial" panose="020B0604020202020204" pitchFamily="34" charset="0"/>
                <a:cs typeface="Arial" panose="020B0604020202020204" pitchFamily="34" charset="0"/>
              </a:rPr>
              <a:t> (PPAE) avec Pôle Emploi</a:t>
            </a:r>
            <a:r>
              <a:rPr lang="fr-FR" sz="1600" dirty="0" smtClean="0">
                <a:solidFill>
                  <a:srgbClr val="000000"/>
                </a:solidFill>
                <a:latin typeface="Arial" panose="020B0604020202020204" pitchFamily="34" charset="0"/>
                <a:cs typeface="Arial" panose="020B0604020202020204" pitchFamily="34" charset="0"/>
              </a:rPr>
              <a:t>.</a:t>
            </a:r>
          </a:p>
          <a:p>
            <a:pPr lvl="0"/>
            <a:endParaRPr lang="fr-FR" sz="1600" dirty="0">
              <a:solidFill>
                <a:srgbClr val="000000"/>
              </a:solidFill>
              <a:latin typeface="Arial" panose="020B0604020202020204" pitchFamily="34" charset="0"/>
              <a:cs typeface="Arial" panose="020B0604020202020204" pitchFamily="34" charset="0"/>
            </a:endParaRPr>
          </a:p>
          <a:p>
            <a:pPr lvl="0"/>
            <a:r>
              <a:rPr lang="fr-FR" sz="1600" dirty="0">
                <a:solidFill>
                  <a:srgbClr val="000000"/>
                </a:solidFill>
                <a:latin typeface="Arial" panose="020B0604020202020204" pitchFamily="34" charset="0"/>
                <a:cs typeface="Arial" panose="020B0604020202020204" pitchFamily="34" charset="0"/>
              </a:rPr>
              <a:t>Dans le cadre de ce Contrat d’Engagements Réciproques ou du PPAE, faire des </a:t>
            </a:r>
            <a:r>
              <a:rPr lang="fr-FR" sz="1600" dirty="0" smtClean="0">
                <a:solidFill>
                  <a:srgbClr val="000000"/>
                </a:solidFill>
                <a:latin typeface="Arial" panose="020B0604020202020204" pitchFamily="34" charset="0"/>
                <a:cs typeface="Arial" panose="020B0604020202020204" pitchFamily="34" charset="0"/>
              </a:rPr>
              <a:t>démarches </a:t>
            </a:r>
            <a:r>
              <a:rPr lang="fr-FR" sz="1600" dirty="0">
                <a:solidFill>
                  <a:srgbClr val="000000"/>
                </a:solidFill>
                <a:latin typeface="Arial" panose="020B0604020202020204" pitchFamily="34" charset="0"/>
                <a:cs typeface="Arial" panose="020B0604020202020204" pitchFamily="34" charset="0"/>
              </a:rPr>
              <a:t>d’insertion </a:t>
            </a:r>
            <a:r>
              <a:rPr lang="fr-FR" sz="1600" dirty="0" smtClean="0">
                <a:solidFill>
                  <a:srgbClr val="000000"/>
                </a:solidFill>
                <a:latin typeface="Arial" panose="020B0604020202020204" pitchFamily="34" charset="0"/>
                <a:cs typeface="Arial" panose="020B0604020202020204" pitchFamily="34" charset="0"/>
              </a:rPr>
              <a:t>sociale et/ou professionnelle dans l’objectif de sortir du RSA.</a:t>
            </a:r>
          </a:p>
          <a:p>
            <a:pPr lvl="0"/>
            <a:endParaRPr lang="fr-FR" sz="1600" dirty="0">
              <a:solidFill>
                <a:srgbClr val="000000"/>
              </a:solidFill>
              <a:latin typeface="Arial" panose="020B0604020202020204" pitchFamily="34" charset="0"/>
              <a:cs typeface="Arial" panose="020B0604020202020204" pitchFamily="34" charset="0"/>
            </a:endParaRPr>
          </a:p>
          <a:p>
            <a:pPr lvl="0"/>
            <a:r>
              <a:rPr lang="fr-FR" sz="1600" dirty="0">
                <a:solidFill>
                  <a:srgbClr val="000000"/>
                </a:solidFill>
                <a:latin typeface="Arial" panose="020B0604020202020204" pitchFamily="34" charset="0"/>
                <a:cs typeface="Arial" panose="020B0604020202020204" pitchFamily="34" charset="0"/>
              </a:rPr>
              <a:t>Vous rendre à </a:t>
            </a:r>
            <a:r>
              <a:rPr lang="fr-FR" sz="1600" b="1" dirty="0">
                <a:solidFill>
                  <a:srgbClr val="000000"/>
                </a:solidFill>
                <a:latin typeface="Arial" panose="020B0604020202020204" pitchFamily="34" charset="0"/>
                <a:cs typeface="Arial" panose="020B0604020202020204" pitchFamily="34" charset="0"/>
              </a:rPr>
              <a:t>tous les rendez-vous </a:t>
            </a:r>
            <a:r>
              <a:rPr lang="fr-FR" sz="1600" dirty="0">
                <a:solidFill>
                  <a:srgbClr val="000000"/>
                </a:solidFill>
                <a:latin typeface="Arial" panose="020B0604020202020204" pitchFamily="34" charset="0"/>
                <a:cs typeface="Arial" panose="020B0604020202020204" pitchFamily="34" charset="0"/>
              </a:rPr>
              <a:t>fixés avec le Référent </a:t>
            </a:r>
            <a:r>
              <a:rPr lang="fr-FR" sz="1600" dirty="0" smtClean="0">
                <a:solidFill>
                  <a:srgbClr val="000000"/>
                </a:solidFill>
                <a:latin typeface="Arial" panose="020B0604020202020204" pitchFamily="34" charset="0"/>
                <a:cs typeface="Arial" panose="020B0604020202020204" pitchFamily="34" charset="0"/>
              </a:rPr>
              <a:t>Unique.</a:t>
            </a:r>
          </a:p>
          <a:p>
            <a:pPr lvl="0"/>
            <a:endParaRPr lang="fr-FR" sz="1600" dirty="0">
              <a:solidFill>
                <a:srgbClr val="000000"/>
              </a:solidFill>
              <a:latin typeface="Arial" panose="020B0604020202020204" pitchFamily="34" charset="0"/>
              <a:cs typeface="Arial" panose="020B0604020202020204" pitchFamily="34" charset="0"/>
            </a:endParaRPr>
          </a:p>
          <a:p>
            <a:pPr lvl="0"/>
            <a:r>
              <a:rPr lang="fr-FR" sz="1600" dirty="0">
                <a:solidFill>
                  <a:srgbClr val="000000"/>
                </a:solidFill>
                <a:latin typeface="Arial" panose="020B0604020202020204" pitchFamily="34" charset="0"/>
                <a:cs typeface="Arial" panose="020B0604020202020204" pitchFamily="34" charset="0"/>
              </a:rPr>
              <a:t>Remplir tous les trois mois votre </a:t>
            </a:r>
            <a:r>
              <a:rPr lang="fr-FR" sz="1600" b="1" dirty="0">
                <a:solidFill>
                  <a:srgbClr val="000000"/>
                </a:solidFill>
                <a:latin typeface="Arial" panose="020B0604020202020204" pitchFamily="34" charset="0"/>
                <a:cs typeface="Arial" panose="020B0604020202020204" pitchFamily="34" charset="0"/>
              </a:rPr>
              <a:t>déclaration trimestrielle de ressources </a:t>
            </a:r>
            <a:r>
              <a:rPr lang="fr-FR" sz="1600" dirty="0">
                <a:solidFill>
                  <a:srgbClr val="000000"/>
                </a:solidFill>
                <a:latin typeface="Arial" panose="020B0604020202020204" pitchFamily="34" charset="0"/>
                <a:cs typeface="Arial" panose="020B0604020202020204" pitchFamily="34" charset="0"/>
              </a:rPr>
              <a:t>et la transmettre à la Caisse d’Allocations Familiales ou à la Mutualité Sociale Agricole</a:t>
            </a:r>
            <a:r>
              <a:rPr lang="fr-FR" sz="1600" dirty="0" smtClean="0">
                <a:solidFill>
                  <a:srgbClr val="000000"/>
                </a:solidFill>
                <a:latin typeface="Arial" panose="020B0604020202020204" pitchFamily="34" charset="0"/>
                <a:cs typeface="Arial" panose="020B0604020202020204" pitchFamily="34" charset="0"/>
              </a:rPr>
              <a:t>.</a:t>
            </a:r>
          </a:p>
          <a:p>
            <a:pPr marL="0" lvl="0" indent="0">
              <a:buNone/>
            </a:pPr>
            <a:endParaRPr lang="fr-FR" sz="1600" dirty="0">
              <a:solidFill>
                <a:srgbClr val="000000"/>
              </a:solidFill>
              <a:latin typeface="Arial" panose="020B0604020202020204" pitchFamily="34" charset="0"/>
              <a:cs typeface="Arial" panose="020B0604020202020204" pitchFamily="34" charset="0"/>
            </a:endParaRPr>
          </a:p>
          <a:p>
            <a:pPr lvl="0"/>
            <a:r>
              <a:rPr lang="fr-FR" sz="1600" b="1" dirty="0">
                <a:solidFill>
                  <a:srgbClr val="000000"/>
                </a:solidFill>
                <a:latin typeface="Arial" panose="020B0604020202020204" pitchFamily="34" charset="0"/>
                <a:cs typeface="Arial" panose="020B0604020202020204" pitchFamily="34" charset="0"/>
              </a:rPr>
              <a:t>Informer </a:t>
            </a:r>
            <a:r>
              <a:rPr lang="fr-FR" sz="1600" dirty="0">
                <a:solidFill>
                  <a:srgbClr val="000000"/>
                </a:solidFill>
                <a:latin typeface="Arial" panose="020B0604020202020204" pitchFamily="34" charset="0"/>
                <a:cs typeface="Arial" panose="020B0604020202020204" pitchFamily="34" charset="0"/>
              </a:rPr>
              <a:t>la CAF ou la </a:t>
            </a:r>
            <a:r>
              <a:rPr lang="fr-FR" sz="1600" dirty="0" smtClean="0">
                <a:solidFill>
                  <a:srgbClr val="000000"/>
                </a:solidFill>
                <a:latin typeface="Arial" panose="020B0604020202020204" pitchFamily="34" charset="0"/>
                <a:cs typeface="Arial" panose="020B0604020202020204" pitchFamily="34" charset="0"/>
              </a:rPr>
              <a:t>MSA, le </a:t>
            </a:r>
            <a:r>
              <a:rPr lang="fr-FR" sz="1600" dirty="0">
                <a:solidFill>
                  <a:srgbClr val="000000"/>
                </a:solidFill>
                <a:latin typeface="Arial" panose="020B0604020202020204" pitchFamily="34" charset="0"/>
                <a:cs typeface="Arial" panose="020B0604020202020204" pitchFamily="34" charset="0"/>
              </a:rPr>
              <a:t>R</a:t>
            </a:r>
            <a:r>
              <a:rPr lang="fr-FR" sz="1600" dirty="0" smtClean="0">
                <a:solidFill>
                  <a:srgbClr val="000000"/>
                </a:solidFill>
                <a:latin typeface="Arial" panose="020B0604020202020204" pitchFamily="34" charset="0"/>
                <a:cs typeface="Arial" panose="020B0604020202020204" pitchFamily="34" charset="0"/>
              </a:rPr>
              <a:t>éférent </a:t>
            </a:r>
            <a:r>
              <a:rPr lang="fr-FR" sz="1600" dirty="0">
                <a:solidFill>
                  <a:srgbClr val="000000"/>
                </a:solidFill>
                <a:latin typeface="Arial" panose="020B0604020202020204" pitchFamily="34" charset="0"/>
                <a:cs typeface="Arial" panose="020B0604020202020204" pitchFamily="34" charset="0"/>
              </a:rPr>
              <a:t>U</a:t>
            </a:r>
            <a:r>
              <a:rPr lang="fr-FR" sz="1600" dirty="0" smtClean="0">
                <a:solidFill>
                  <a:srgbClr val="000000"/>
                </a:solidFill>
                <a:latin typeface="Arial" panose="020B0604020202020204" pitchFamily="34" charset="0"/>
                <a:cs typeface="Arial" panose="020B0604020202020204" pitchFamily="34" charset="0"/>
              </a:rPr>
              <a:t>nique </a:t>
            </a:r>
            <a:r>
              <a:rPr lang="fr-FR" sz="1600" b="1" dirty="0">
                <a:solidFill>
                  <a:srgbClr val="000000"/>
                </a:solidFill>
                <a:latin typeface="Arial" panose="020B0604020202020204" pitchFamily="34" charset="0"/>
                <a:cs typeface="Arial" panose="020B0604020202020204" pitchFamily="34" charset="0"/>
              </a:rPr>
              <a:t>de tout changement </a:t>
            </a:r>
            <a:r>
              <a:rPr lang="fr-FR" sz="1600" dirty="0">
                <a:solidFill>
                  <a:srgbClr val="000000"/>
                </a:solidFill>
                <a:latin typeface="Arial" panose="020B0604020202020204" pitchFamily="34" charset="0"/>
                <a:cs typeface="Arial" panose="020B0604020202020204" pitchFamily="34" charset="0"/>
              </a:rPr>
              <a:t>concernant votre situation (modification des ressources</a:t>
            </a:r>
            <a:r>
              <a:rPr lang="fr-FR" sz="1600" dirty="0" smtClean="0">
                <a:solidFill>
                  <a:srgbClr val="000000"/>
                </a:solidFill>
                <a:latin typeface="Arial" panose="020B0604020202020204" pitchFamily="34" charset="0"/>
                <a:cs typeface="Arial" panose="020B0604020202020204" pitchFamily="34" charset="0"/>
              </a:rPr>
              <a:t>, situation professionnelle, </a:t>
            </a:r>
            <a:r>
              <a:rPr lang="fr-FR" sz="1600" dirty="0">
                <a:solidFill>
                  <a:srgbClr val="000000"/>
                </a:solidFill>
                <a:latin typeface="Arial" panose="020B0604020202020204" pitchFamily="34" charset="0"/>
                <a:cs typeface="Arial" panose="020B0604020202020204" pitchFamily="34" charset="0"/>
              </a:rPr>
              <a:t>situation familiale, domicile ….).</a:t>
            </a:r>
          </a:p>
          <a:p>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6</a:t>
            </a:fld>
            <a:endParaRPr lang="fr-FR" alt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810498"/>
            <a:ext cx="161379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56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832" y="332656"/>
            <a:ext cx="8229600" cy="721666"/>
          </a:xfrm>
        </p:spPr>
        <p:txBody>
          <a:bodyPr/>
          <a:lstStyle/>
          <a:p>
            <a:pPr marL="342900" lvl="0" indent="-342900">
              <a:spcBef>
                <a:spcPts val="600"/>
              </a:spcBef>
            </a:pPr>
            <a:r>
              <a:rPr lang="fr-FR" sz="3600" b="1" dirty="0" smtClean="0">
                <a:latin typeface="+mn-lt"/>
                <a:cs typeface="Arial" panose="020B0604020202020204" pitchFamily="34" charset="0"/>
              </a:rPr>
              <a:t>L’accompagnement : la contractualisation</a:t>
            </a:r>
            <a:r>
              <a:rPr lang="fr-FR" sz="2400" dirty="0" smtClean="0">
                <a:solidFill>
                  <a:srgbClr val="000000"/>
                </a:solidFill>
                <a:latin typeface="Arial" panose="020B0604020202020204" pitchFamily="34" charset="0"/>
                <a:ea typeface="+mn-ea"/>
                <a:cs typeface="Arial" panose="020B0604020202020204" pitchFamily="34" charset="0"/>
              </a:rPr>
              <a:t/>
            </a:r>
            <a:br>
              <a:rPr lang="fr-FR" sz="2400" dirty="0" smtClean="0">
                <a:solidFill>
                  <a:srgbClr val="000000"/>
                </a:solidFill>
                <a:latin typeface="Arial" panose="020B0604020202020204" pitchFamily="34" charset="0"/>
                <a:ea typeface="+mn-ea"/>
                <a:cs typeface="Arial" panose="020B0604020202020204" pitchFamily="34" charset="0"/>
              </a:rPr>
            </a:br>
            <a:r>
              <a:rPr lang="fr-FR" sz="1800" dirty="0">
                <a:solidFill>
                  <a:srgbClr val="000000"/>
                </a:solidFill>
                <a:latin typeface="Arial" panose="020B0604020202020204" pitchFamily="34" charset="0"/>
                <a:ea typeface="+mn-ea"/>
                <a:cs typeface="Arial" panose="020B0604020202020204" pitchFamily="34" charset="0"/>
              </a:rPr>
              <a:t/>
            </a:r>
            <a:br>
              <a:rPr lang="fr-FR" sz="1800" dirty="0">
                <a:solidFill>
                  <a:srgbClr val="000000"/>
                </a:solidFill>
                <a:latin typeface="Arial" panose="020B0604020202020204" pitchFamily="34" charset="0"/>
                <a:ea typeface="+mn-ea"/>
                <a:cs typeface="Arial" panose="020B0604020202020204" pitchFamily="34" charset="0"/>
              </a:rPr>
            </a:br>
            <a:endParaRPr lang="fr-FR" sz="1800" dirty="0">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p:txBody>
          <a:bodyPr/>
          <a:lstStyle/>
          <a:p>
            <a:endParaRPr lang="fr-FR" sz="1600" dirty="0"/>
          </a:p>
        </p:txBody>
      </p:sp>
      <p:sp>
        <p:nvSpPr>
          <p:cNvPr id="6" name="Espace réservé du contenu 5"/>
          <p:cNvSpPr>
            <a:spLocks noGrp="1"/>
          </p:cNvSpPr>
          <p:nvPr>
            <p:ph sz="half" idx="2"/>
          </p:nvPr>
        </p:nvSpPr>
        <p:spPr/>
        <p:txBody>
          <a:bodyPr/>
          <a:lstStyle/>
          <a:p>
            <a:pPr marL="0" indent="0">
              <a:buNone/>
            </a:pPr>
            <a:endParaRPr lang="fr-FR" dirty="0"/>
          </a:p>
        </p:txBody>
      </p:sp>
      <p:sp>
        <p:nvSpPr>
          <p:cNvPr id="4" name="Espace réservé de la date 3"/>
          <p:cNvSpPr>
            <a:spLocks noGrp="1"/>
          </p:cNvSpPr>
          <p:nvPr>
            <p:ph type="dt" sz="half" idx="10"/>
          </p:nvPr>
        </p:nvSpPr>
        <p:spPr/>
        <p:txBody>
          <a:bodyPr/>
          <a:lstStyle/>
          <a:p>
            <a:fld id="{B9995B68-3DC4-46FA-BBB7-9A983294DDBA}" type="datetime1">
              <a:rPr lang="fr-FR" altLang="fr-FR" smtClean="0"/>
              <a:pPr/>
              <a:t>13/07/2021</a:t>
            </a:fld>
            <a:endParaRPr lang="fr-FR" altLang="fr-FR"/>
          </a:p>
        </p:txBody>
      </p:sp>
      <p:sp>
        <p:nvSpPr>
          <p:cNvPr id="5" name="Espace réservé du numéro de diapositive 4"/>
          <p:cNvSpPr>
            <a:spLocks noGrp="1"/>
          </p:cNvSpPr>
          <p:nvPr>
            <p:ph type="sldNum" sz="quarter" idx="12"/>
          </p:nvPr>
        </p:nvSpPr>
        <p:spPr/>
        <p:txBody>
          <a:bodyPr/>
          <a:lstStyle/>
          <a:p>
            <a:fld id="{B68ECFFD-B60E-4AC3-AB9D-2C8815092702}" type="slidenum">
              <a:rPr lang="fr-FR" altLang="fr-FR" smtClean="0"/>
              <a:pPr/>
              <a:t>7</a:t>
            </a:fld>
            <a:endParaRPr lang="fr-FR" alt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42" y="1484784"/>
            <a:ext cx="389857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844" y="1484784"/>
            <a:ext cx="378458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597221" y="874302"/>
            <a:ext cx="7936898" cy="523220"/>
          </a:xfrm>
          <a:prstGeom prst="rect">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400" kern="0" dirty="0">
                <a:solidFill>
                  <a:srgbClr val="000000"/>
                </a:solidFill>
                <a:latin typeface="Arial" panose="020B0604020202020204" pitchFamily="34" charset="0"/>
                <a:ea typeface="+mj-ea"/>
                <a:cs typeface="Arial" panose="020B0604020202020204" pitchFamily="34" charset="0"/>
              </a:rPr>
              <a:t>Le Référent Unique met en place avec </a:t>
            </a:r>
            <a:r>
              <a:rPr lang="fr-FR" sz="1400" kern="0" dirty="0" smtClean="0">
                <a:solidFill>
                  <a:srgbClr val="000000"/>
                </a:solidFill>
                <a:latin typeface="Arial" panose="020B0604020202020204" pitchFamily="34" charset="0"/>
                <a:ea typeface="+mj-ea"/>
                <a:cs typeface="Arial" panose="020B0604020202020204" pitchFamily="34" charset="0"/>
              </a:rPr>
              <a:t>vous </a:t>
            </a:r>
            <a:r>
              <a:rPr lang="fr-FR" sz="1400" kern="0" dirty="0">
                <a:solidFill>
                  <a:srgbClr val="000000"/>
                </a:solidFill>
                <a:latin typeface="Arial" panose="020B0604020202020204" pitchFamily="34" charset="0"/>
                <a:ea typeface="+mj-ea"/>
                <a:cs typeface="Arial" panose="020B0604020202020204" pitchFamily="34" charset="0"/>
              </a:rPr>
              <a:t/>
            </a:r>
            <a:br>
              <a:rPr lang="fr-FR" sz="1400" kern="0" dirty="0">
                <a:solidFill>
                  <a:srgbClr val="000000"/>
                </a:solidFill>
                <a:latin typeface="Arial" panose="020B0604020202020204" pitchFamily="34" charset="0"/>
                <a:ea typeface="+mj-ea"/>
                <a:cs typeface="Arial" panose="020B0604020202020204" pitchFamily="34" charset="0"/>
              </a:rPr>
            </a:br>
            <a:r>
              <a:rPr lang="fr-FR" sz="1400" kern="0" dirty="0">
                <a:solidFill>
                  <a:srgbClr val="000000"/>
                </a:solidFill>
                <a:latin typeface="Arial" panose="020B0604020202020204" pitchFamily="34" charset="0"/>
                <a:ea typeface="+mj-ea"/>
                <a:cs typeface="Arial" panose="020B0604020202020204" pitchFamily="34" charset="0"/>
              </a:rPr>
              <a:t>le </a:t>
            </a:r>
            <a:r>
              <a:rPr lang="fr-FR" sz="1400" b="1" kern="0" dirty="0">
                <a:solidFill>
                  <a:srgbClr val="000000"/>
                </a:solidFill>
                <a:latin typeface="Arial" panose="020B0604020202020204" pitchFamily="34" charset="0"/>
                <a:ea typeface="+mj-ea"/>
                <a:cs typeface="Arial" panose="020B0604020202020204" pitchFamily="34" charset="0"/>
              </a:rPr>
              <a:t>Contrat d’Engagements Réciproques (CER) ou le PPAE (Pôle Emploi)</a:t>
            </a:r>
            <a:endParaRPr lang="fr-FR" sz="1400" b="1" dirty="0"/>
          </a:p>
        </p:txBody>
      </p:sp>
    </p:spTree>
    <p:extLst>
      <p:ext uri="{BB962C8B-B14F-4D97-AF65-F5344CB8AC3E}">
        <p14:creationId xmlns:p14="http://schemas.microsoft.com/office/powerpoint/2010/main" val="266743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62670"/>
            <a:ext cx="8147248" cy="1138138"/>
          </a:xfrm>
        </p:spPr>
        <p:txBody>
          <a:bodyPr/>
          <a:lstStyle/>
          <a:p>
            <a:pPr lvl="0">
              <a:spcBef>
                <a:spcPct val="20000"/>
              </a:spcBef>
              <a:defRPr/>
            </a:pPr>
            <a:r>
              <a:rPr lang="fr-FR" sz="1800" dirty="0" smtClean="0">
                <a:solidFill>
                  <a:srgbClr val="000000"/>
                </a:solidFill>
                <a:latin typeface="Arial" panose="020B0604020202020204" pitchFamily="34" charset="0"/>
                <a:ea typeface="+mn-ea"/>
                <a:cs typeface="Arial" panose="020B0604020202020204" pitchFamily="34" charset="0"/>
              </a:rPr>
              <a:t/>
            </a:r>
            <a:br>
              <a:rPr lang="fr-FR" sz="1800" dirty="0" smtClean="0">
                <a:solidFill>
                  <a:srgbClr val="000000"/>
                </a:solidFill>
                <a:latin typeface="Arial" panose="020B0604020202020204" pitchFamily="34" charset="0"/>
                <a:ea typeface="+mn-ea"/>
                <a:cs typeface="Arial" panose="020B0604020202020204" pitchFamily="34" charset="0"/>
              </a:rPr>
            </a:br>
            <a:endParaRPr lang="fr-FR" dirty="0"/>
          </a:p>
        </p:txBody>
      </p:sp>
      <p:sp>
        <p:nvSpPr>
          <p:cNvPr id="7" name="Espace réservé de la date 6"/>
          <p:cNvSpPr>
            <a:spLocks noGrp="1"/>
          </p:cNvSpPr>
          <p:nvPr>
            <p:ph type="dt" sz="half" idx="10"/>
          </p:nvPr>
        </p:nvSpPr>
        <p:spPr/>
        <p:txBody>
          <a:bodyPr/>
          <a:lstStyle/>
          <a:p>
            <a:fld id="{751C130B-814B-47A8-9168-43F2CBAE1A57}" type="datetime1">
              <a:rPr lang="fr-FR" altLang="fr-FR" smtClean="0"/>
              <a:pPr/>
              <a:t>13/07/2021</a:t>
            </a:fld>
            <a:endParaRPr lang="fr-FR" altLang="fr-FR"/>
          </a:p>
        </p:txBody>
      </p:sp>
      <p:sp>
        <p:nvSpPr>
          <p:cNvPr id="8" name="Espace réservé du numéro de diapositive 7"/>
          <p:cNvSpPr>
            <a:spLocks noGrp="1"/>
          </p:cNvSpPr>
          <p:nvPr>
            <p:ph type="sldNum" sz="quarter" idx="12"/>
          </p:nvPr>
        </p:nvSpPr>
        <p:spPr/>
        <p:txBody>
          <a:bodyPr/>
          <a:lstStyle/>
          <a:p>
            <a:fld id="{D6F56996-5248-4294-A88F-ABFB4D740A40}" type="slidenum">
              <a:rPr lang="fr-FR" altLang="fr-FR" smtClean="0"/>
              <a:pPr/>
              <a:t>8</a:t>
            </a:fld>
            <a:endParaRPr lang="fr-FR" altLang="fr-FR" dirty="0"/>
          </a:p>
        </p:txBody>
      </p:sp>
      <p:sp>
        <p:nvSpPr>
          <p:cNvPr id="11" name="ZoneTexte 10"/>
          <p:cNvSpPr txBox="1"/>
          <p:nvPr/>
        </p:nvSpPr>
        <p:spPr>
          <a:xfrm>
            <a:off x="4139952" y="1700808"/>
            <a:ext cx="184731" cy="369332"/>
          </a:xfrm>
          <a:prstGeom prst="rect">
            <a:avLst/>
          </a:prstGeom>
          <a:noFill/>
        </p:spPr>
        <p:txBody>
          <a:bodyPr wrap="none" rtlCol="0">
            <a:spAutoFit/>
          </a:bodyPr>
          <a:lstStyle/>
          <a:p>
            <a:endParaRPr lang="fr-FR" dirty="0"/>
          </a:p>
        </p:txBody>
      </p:sp>
      <p:sp>
        <p:nvSpPr>
          <p:cNvPr id="20" name="Rectangle 19"/>
          <p:cNvSpPr/>
          <p:nvPr/>
        </p:nvSpPr>
        <p:spPr>
          <a:xfrm>
            <a:off x="683568" y="562670"/>
            <a:ext cx="7704781" cy="1508105"/>
          </a:xfrm>
          <a:prstGeom prst="rect">
            <a:avLst/>
          </a:prstGeom>
        </p:spPr>
        <p:txBody>
          <a:bodyPr wrap="square">
            <a:spAutoFit/>
          </a:bodyPr>
          <a:lstStyle/>
          <a:p>
            <a:pPr algn="ctr"/>
            <a:r>
              <a:rPr lang="fr-FR" sz="3200" b="1" dirty="0" smtClean="0">
                <a:latin typeface="Arial" panose="020B0604020202020204" pitchFamily="34" charset="0"/>
                <a:cs typeface="Arial" panose="020B0604020202020204" pitchFamily="34" charset="0"/>
              </a:rPr>
              <a:t>L’EQUIPE PLURIDISCIPLINAIRE</a:t>
            </a:r>
          </a:p>
          <a:p>
            <a:pPr algn="ctr"/>
            <a:r>
              <a:rPr lang="fr-FR" sz="2000" i="1" dirty="0" smtClean="0">
                <a:solidFill>
                  <a:srgbClr val="000000"/>
                </a:solidFill>
                <a:latin typeface="Arial" panose="020B0604020202020204" pitchFamily="34" charset="0"/>
                <a:cs typeface="Arial" panose="020B0604020202020204" pitchFamily="34" charset="0"/>
              </a:rPr>
              <a:t>est </a:t>
            </a:r>
            <a:r>
              <a:rPr lang="fr-FR" sz="2000" i="1" dirty="0">
                <a:solidFill>
                  <a:srgbClr val="000000"/>
                </a:solidFill>
                <a:latin typeface="Arial" panose="020B0604020202020204" pitchFamily="34" charset="0"/>
                <a:cs typeface="Arial" panose="020B0604020202020204" pitchFamily="34" charset="0"/>
              </a:rPr>
              <a:t>l’instance chargée du suivi des bénéficiaires du </a:t>
            </a:r>
            <a:r>
              <a:rPr lang="fr-FR" sz="2000" i="1" dirty="0" smtClean="0">
                <a:solidFill>
                  <a:srgbClr val="000000"/>
                </a:solidFill>
                <a:latin typeface="Arial" panose="020B0604020202020204" pitchFamily="34" charset="0"/>
                <a:cs typeface="Arial" panose="020B0604020202020204" pitchFamily="34" charset="0"/>
              </a:rPr>
              <a:t>RSA </a:t>
            </a:r>
            <a:r>
              <a:rPr lang="fr-FR" sz="2000" i="1" dirty="0">
                <a:solidFill>
                  <a:srgbClr val="000000"/>
                </a:solidFill>
                <a:latin typeface="Arial" panose="020B0604020202020204" pitchFamily="34" charset="0"/>
                <a:cs typeface="Arial" panose="020B0604020202020204" pitchFamily="34" charset="0"/>
              </a:rPr>
              <a:t/>
            </a:r>
            <a:br>
              <a:rPr lang="fr-FR" sz="2000" i="1" dirty="0">
                <a:solidFill>
                  <a:srgbClr val="000000"/>
                </a:solidFill>
                <a:latin typeface="Arial" panose="020B0604020202020204" pitchFamily="34" charset="0"/>
                <a:cs typeface="Arial" panose="020B0604020202020204" pitchFamily="34" charset="0"/>
              </a:rPr>
            </a:br>
            <a:r>
              <a:rPr lang="fr-FR" sz="2000" dirty="0">
                <a:solidFill>
                  <a:srgbClr val="000000"/>
                </a:solidFill>
                <a:latin typeface="Arial" panose="020B0604020202020204" pitchFamily="34" charset="0"/>
                <a:cs typeface="Arial" panose="020B0604020202020204" pitchFamily="34" charset="0"/>
              </a:rPr>
              <a:t/>
            </a:r>
            <a:br>
              <a:rPr lang="fr-FR" sz="2000" dirty="0">
                <a:solidFill>
                  <a:srgbClr val="000000"/>
                </a:solidFill>
                <a:latin typeface="Arial" panose="020B0604020202020204" pitchFamily="34" charset="0"/>
                <a:cs typeface="Arial" panose="020B0604020202020204" pitchFamily="34" charset="0"/>
              </a:rPr>
            </a:br>
            <a:endParaRPr lang="fr-FR" sz="2000" dirty="0"/>
          </a:p>
        </p:txBody>
      </p:sp>
      <p:sp>
        <p:nvSpPr>
          <p:cNvPr id="21" name="ZoneTexte 20"/>
          <p:cNvSpPr txBox="1"/>
          <p:nvPr/>
        </p:nvSpPr>
        <p:spPr>
          <a:xfrm>
            <a:off x="1938536" y="1824883"/>
            <a:ext cx="5184576" cy="707886"/>
          </a:xfrm>
          <a:prstGeom prst="rect">
            <a:avLst/>
          </a:prstGeom>
          <a:noFill/>
        </p:spPr>
        <p:txBody>
          <a:bodyPr wrap="square" rtlCol="0">
            <a:spAutoFit/>
          </a:bodyPr>
          <a:lstStyle/>
          <a:p>
            <a:pPr algn="ctr"/>
            <a:r>
              <a:rPr lang="fr-FR" sz="2000" b="1" dirty="0" smtClean="0"/>
              <a:t>Elle a pour rôle de veiller au respect des droits et des devoirs du bénéficiaire RSA</a:t>
            </a:r>
            <a:endParaRPr lang="fr-FR" sz="2000" b="1" dirty="0"/>
          </a:p>
        </p:txBody>
      </p:sp>
      <p:sp>
        <p:nvSpPr>
          <p:cNvPr id="22" name="ZoneTexte 21"/>
          <p:cNvSpPr txBox="1"/>
          <p:nvPr/>
        </p:nvSpPr>
        <p:spPr>
          <a:xfrm>
            <a:off x="539552" y="3847585"/>
            <a:ext cx="2736304" cy="1298377"/>
          </a:xfrm>
          <a:prstGeom prst="ellipse">
            <a:avLst/>
          </a:prstGeom>
          <a:noFill/>
          <a:ln>
            <a:solidFill>
              <a:srgbClr val="002060"/>
            </a:solidFill>
          </a:ln>
        </p:spPr>
        <p:txBody>
          <a:bodyPr wrap="square" rtlCol="0">
            <a:spAutoFit/>
          </a:bodyPr>
          <a:lstStyle/>
          <a:p>
            <a:pPr algn="ctr"/>
            <a:r>
              <a:rPr lang="fr-FR" dirty="0" smtClean="0"/>
              <a:t>Elle peut être saisie pour différents motifs </a:t>
            </a:r>
            <a:endParaRPr lang="fr-FR" dirty="0"/>
          </a:p>
        </p:txBody>
      </p:sp>
      <p:sp>
        <p:nvSpPr>
          <p:cNvPr id="23" name="Flèche droite 22"/>
          <p:cNvSpPr/>
          <p:nvPr/>
        </p:nvSpPr>
        <p:spPr>
          <a:xfrm rot="20442456">
            <a:off x="3465851" y="3677118"/>
            <a:ext cx="1409328" cy="202564"/>
          </a:xfrm>
          <a:prstGeom prst="rightArrow">
            <a:avLst>
              <a:gd name="adj1" fmla="val 50000"/>
              <a:gd name="adj2" fmla="val 141324"/>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a:off x="3527653" y="4347803"/>
            <a:ext cx="1409328" cy="202564"/>
          </a:xfrm>
          <a:prstGeom prst="rightArrow">
            <a:avLst>
              <a:gd name="adj1" fmla="val 50000"/>
              <a:gd name="adj2" fmla="val 141324"/>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rot="1425159">
            <a:off x="3446296" y="5063800"/>
            <a:ext cx="1387310" cy="164323"/>
          </a:xfrm>
          <a:prstGeom prst="rightArrow">
            <a:avLst>
              <a:gd name="adj1" fmla="val 50000"/>
              <a:gd name="adj2" fmla="val 141324"/>
            </a:avLst>
          </a:prstGeom>
          <a:solidFill>
            <a:schemeClr val="accent3">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5148064" y="3284984"/>
            <a:ext cx="3024336" cy="369332"/>
          </a:xfrm>
          <a:prstGeom prst="rect">
            <a:avLst/>
          </a:prstGeom>
          <a:noFill/>
        </p:spPr>
        <p:txBody>
          <a:bodyPr wrap="square" rtlCol="0">
            <a:spAutoFit/>
          </a:bodyPr>
          <a:lstStyle/>
          <a:p>
            <a:r>
              <a:rPr lang="fr-FR" i="1" dirty="0" smtClean="0"/>
              <a:t>Non respect des devoirs</a:t>
            </a:r>
            <a:endParaRPr lang="fr-FR" i="1" dirty="0"/>
          </a:p>
        </p:txBody>
      </p:sp>
      <p:sp>
        <p:nvSpPr>
          <p:cNvPr id="30" name="ZoneTexte 29"/>
          <p:cNvSpPr txBox="1"/>
          <p:nvPr/>
        </p:nvSpPr>
        <p:spPr>
          <a:xfrm>
            <a:off x="5148064" y="4211970"/>
            <a:ext cx="3456384" cy="369332"/>
          </a:xfrm>
          <a:prstGeom prst="rect">
            <a:avLst/>
          </a:prstGeom>
          <a:noFill/>
        </p:spPr>
        <p:txBody>
          <a:bodyPr wrap="square" rtlCol="0">
            <a:spAutoFit/>
          </a:bodyPr>
          <a:lstStyle/>
          <a:p>
            <a:r>
              <a:rPr lang="fr-FR" i="1" dirty="0" smtClean="0"/>
              <a:t>Avis sur le parcours d’insertion</a:t>
            </a:r>
            <a:endParaRPr lang="fr-FR" i="1" dirty="0"/>
          </a:p>
        </p:txBody>
      </p:sp>
      <p:sp>
        <p:nvSpPr>
          <p:cNvPr id="31" name="ZoneTexte 30"/>
          <p:cNvSpPr txBox="1"/>
          <p:nvPr/>
        </p:nvSpPr>
        <p:spPr>
          <a:xfrm>
            <a:off x="5148064" y="5259247"/>
            <a:ext cx="3024336" cy="369332"/>
          </a:xfrm>
          <a:prstGeom prst="rect">
            <a:avLst/>
          </a:prstGeom>
          <a:noFill/>
        </p:spPr>
        <p:txBody>
          <a:bodyPr wrap="square" rtlCol="0">
            <a:spAutoFit/>
          </a:bodyPr>
          <a:lstStyle/>
          <a:p>
            <a:r>
              <a:rPr lang="fr-FR" i="1" dirty="0" smtClean="0"/>
              <a:t>Demande de réorientation</a:t>
            </a:r>
            <a:endParaRPr lang="fr-FR" i="1" dirty="0"/>
          </a:p>
        </p:txBody>
      </p:sp>
    </p:spTree>
    <p:extLst>
      <p:ext uri="{BB962C8B-B14F-4D97-AF65-F5344CB8AC3E}">
        <p14:creationId xmlns:p14="http://schemas.microsoft.com/office/powerpoint/2010/main" val="127075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484784"/>
            <a:ext cx="8003232" cy="288032"/>
          </a:xfrm>
        </p:spPr>
        <p:txBody>
          <a:bodyPr/>
          <a:lstStyle/>
          <a:p>
            <a:r>
              <a:rPr lang="fr-FR" sz="3200" b="1" dirty="0">
                <a:solidFill>
                  <a:schemeClr val="tx1"/>
                </a:solidFill>
                <a:latin typeface="Arial" panose="020B0604020202020204" pitchFamily="34" charset="0"/>
                <a:cs typeface="Arial" panose="020B0604020202020204" pitchFamily="34" charset="0"/>
              </a:rPr>
              <a:t>L’EQUIPE PLURIDISCIPLINAIRE</a:t>
            </a:r>
            <a:r>
              <a:rPr lang="fr-FR" sz="2800" b="1" dirty="0">
                <a:solidFill>
                  <a:srgbClr val="C00000"/>
                </a:solidFill>
                <a:latin typeface="Arial" panose="020B0604020202020204" pitchFamily="34" charset="0"/>
                <a:cs typeface="Arial" panose="020B0604020202020204" pitchFamily="34" charset="0"/>
              </a:rPr>
              <a:t/>
            </a:r>
            <a:br>
              <a:rPr lang="fr-FR" sz="2800" b="1" dirty="0">
                <a:solidFill>
                  <a:srgbClr val="C00000"/>
                </a:solidFill>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
            </a:r>
            <a:br>
              <a:rPr lang="fr-FR" dirty="0">
                <a:solidFill>
                  <a:srgbClr val="000000"/>
                </a:solidFill>
                <a:latin typeface="Arial" panose="020B0604020202020204" pitchFamily="34" charset="0"/>
                <a:cs typeface="Arial" panose="020B0604020202020204" pitchFamily="34" charset="0"/>
              </a:rPr>
            </a:br>
            <a:endParaRPr lang="fr-FR" dirty="0"/>
          </a:p>
        </p:txBody>
      </p:sp>
      <p:sp>
        <p:nvSpPr>
          <p:cNvPr id="7" name="Espace réservé de la date 6"/>
          <p:cNvSpPr>
            <a:spLocks noGrp="1"/>
          </p:cNvSpPr>
          <p:nvPr>
            <p:ph type="dt" sz="half" idx="10"/>
          </p:nvPr>
        </p:nvSpPr>
        <p:spPr/>
        <p:txBody>
          <a:bodyPr/>
          <a:lstStyle/>
          <a:p>
            <a:fld id="{751C130B-814B-47A8-9168-43F2CBAE1A57}" type="datetime1">
              <a:rPr lang="fr-FR" altLang="fr-FR" smtClean="0"/>
              <a:pPr/>
              <a:t>13/07/2021</a:t>
            </a:fld>
            <a:endParaRPr lang="fr-FR" altLang="fr-FR"/>
          </a:p>
        </p:txBody>
      </p:sp>
      <p:sp>
        <p:nvSpPr>
          <p:cNvPr id="8" name="Espace réservé du numéro de diapositive 7"/>
          <p:cNvSpPr>
            <a:spLocks noGrp="1"/>
          </p:cNvSpPr>
          <p:nvPr>
            <p:ph type="sldNum" sz="quarter" idx="12"/>
          </p:nvPr>
        </p:nvSpPr>
        <p:spPr/>
        <p:txBody>
          <a:bodyPr/>
          <a:lstStyle/>
          <a:p>
            <a:fld id="{D6F56996-5248-4294-A88F-ABFB4D740A40}" type="slidenum">
              <a:rPr lang="fr-FR" altLang="fr-FR" smtClean="0"/>
              <a:pPr/>
              <a:t>9</a:t>
            </a:fld>
            <a:endParaRPr lang="fr-FR" altLang="fr-F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r="26000"/>
          <a:stretch/>
        </p:blipFill>
        <p:spPr>
          <a:xfrm>
            <a:off x="3099398" y="2443328"/>
            <a:ext cx="2938481" cy="2031807"/>
          </a:xfrm>
          <a:prstGeom prst="rect">
            <a:avLst/>
          </a:prstGeom>
          <a:ln>
            <a:noFill/>
          </a:ln>
          <a:effectLst>
            <a:softEdge rad="112500"/>
          </a:effectLst>
        </p:spPr>
      </p:pic>
      <p:sp>
        <p:nvSpPr>
          <p:cNvPr id="12" name="ZoneTexte 11"/>
          <p:cNvSpPr txBox="1"/>
          <p:nvPr/>
        </p:nvSpPr>
        <p:spPr>
          <a:xfrm>
            <a:off x="179512" y="1473554"/>
            <a:ext cx="8636377" cy="578882"/>
          </a:xfrm>
          <a:prstGeom prst="roundRect">
            <a:avLst/>
          </a:prstGeom>
          <a:solidFill>
            <a:schemeClr val="accent3">
              <a:lumMod val="9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800" dirty="0" smtClean="0"/>
              <a:t>Elle prend des décisions  d’orientation et de réorientation </a:t>
            </a:r>
            <a:endParaRPr lang="fr-FR" sz="2800" dirty="0"/>
          </a:p>
        </p:txBody>
      </p:sp>
      <p:sp>
        <p:nvSpPr>
          <p:cNvPr id="13" name="ZoneTexte 12"/>
          <p:cNvSpPr txBox="1"/>
          <p:nvPr/>
        </p:nvSpPr>
        <p:spPr>
          <a:xfrm>
            <a:off x="174323" y="3262494"/>
            <a:ext cx="2699353" cy="1861006"/>
          </a:xfrm>
          <a:prstGeom prst="wedgeEllipseCallout">
            <a:avLst>
              <a:gd name="adj1" fmla="val 69067"/>
              <a:gd name="adj2" fmla="val 65076"/>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i="1" dirty="0" smtClean="0"/>
              <a:t>« Je suis accompagné par un référent social mais aujourd’hui je suis prêt à travailler »</a:t>
            </a:r>
            <a:endParaRPr lang="fr-FR" sz="1600" i="1" dirty="0"/>
          </a:p>
        </p:txBody>
      </p:sp>
      <p:sp>
        <p:nvSpPr>
          <p:cNvPr id="14" name="ZoneTexte 13"/>
          <p:cNvSpPr txBox="1"/>
          <p:nvPr/>
        </p:nvSpPr>
        <p:spPr>
          <a:xfrm>
            <a:off x="6044743" y="3198398"/>
            <a:ext cx="2890664" cy="2553474"/>
          </a:xfrm>
          <a:prstGeom prst="wedgeEllipseCallout">
            <a:avLst>
              <a:gd name="adj1" fmla="val -69058"/>
              <a:gd name="adj2" fmla="val 57089"/>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i="1" dirty="0" smtClean="0"/>
              <a:t>« Je suis accompagné par un référent professionnel, je rencontre des difficultés sociales qui m’empêchent de travailler »</a:t>
            </a:r>
            <a:endParaRPr lang="fr-FR" sz="1600" i="1" dirty="0"/>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976" y="4797152"/>
            <a:ext cx="1446478" cy="1552528"/>
          </a:xfrm>
          <a:prstGeom prst="rect">
            <a:avLst/>
          </a:prstGeom>
        </p:spPr>
      </p:pic>
    </p:spTree>
    <p:extLst>
      <p:ext uri="{BB962C8B-B14F-4D97-AF65-F5344CB8AC3E}">
        <p14:creationId xmlns:p14="http://schemas.microsoft.com/office/powerpoint/2010/main" val="91533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E673D09F9DAE43B40357990089418E" ma:contentTypeVersion="1" ma:contentTypeDescription="Crée un document." ma:contentTypeScope="" ma:versionID="4cd9055cd0d3f25b1176505695e956ce">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4AD6B-6E6A-43AC-A619-FCE25F7113F9}">
  <ds:schemaRefs>
    <ds:schemaRef ds:uri="http://schemas.microsoft.com/sharepoint/v3/contenttype/forms"/>
  </ds:schemaRefs>
</ds:datastoreItem>
</file>

<file path=customXml/itemProps2.xml><?xml version="1.0" encoding="utf-8"?>
<ds:datastoreItem xmlns:ds="http://schemas.openxmlformats.org/officeDocument/2006/customXml" ds:itemID="{8F0D8C03-CD0A-4FD4-B621-D990BD12715D}">
  <ds:schemaRef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0A06FC8-3C9A-44DD-A1A4-96F931F6B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1597</TotalTime>
  <Words>839</Words>
  <Application>Microsoft Office PowerPoint</Application>
  <PresentationFormat>Affichage à l'écran (4:3)</PresentationFormat>
  <Paragraphs>217</Paragraphs>
  <Slides>21</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DejaVu Sans</vt:lpstr>
      <vt:lpstr>Wingdings</vt:lpstr>
      <vt:lpstr>Modèle par défaut</vt:lpstr>
      <vt:lpstr>Présentation PowerPoint</vt:lpstr>
      <vt:lpstr>SOMMAIRE</vt:lpstr>
      <vt:lpstr>L’ALLOCATION RSA  </vt:lpstr>
      <vt:lpstr> DROITS ET DEVOIRS DES PERSONNES BENEFICIAIRES DU REVENU DE SOLIDARITE ACTIVE Loi n°2008-1249 du 1er décembre 2008  </vt:lpstr>
      <vt:lpstr>Présentation PowerPoint</vt:lpstr>
      <vt:lpstr>  DROITS ET DEVOIRS DES PERSONNES BENEFICIAIRES DU REVENU DE SOLIDARITE ACTIVE Loi n°2008-1249 du 1er décembre 2008  </vt:lpstr>
      <vt:lpstr>L’accompagnement : la contractualisation  </vt:lpstr>
      <vt:lpstr> </vt:lpstr>
      <vt:lpstr>L’EQUIPE PLURIDISCIPLINAIRE  </vt:lpstr>
      <vt:lpstr>L’EQUIPE PLURIDISCIPLINAIRE </vt:lpstr>
      <vt:lpstr> La sortie du dispositif </vt:lpstr>
      <vt:lpstr>LES ETAPES DU PARCOURS</vt:lpstr>
      <vt:lpstr>L’orientation</vt:lpstr>
      <vt:lpstr> L’accompagnement   </vt:lpstr>
      <vt:lpstr>Les Référents Uniques - Leurs spécificités</vt:lpstr>
      <vt:lpstr>Les ALIE du SDSeI  (Animateur Local Insertion Emploi) </vt:lpstr>
      <vt:lpstr>Conseillers PLIE  Plan Local pour l’Insertion et l’Emploi</vt:lpstr>
      <vt:lpstr>PRESTATION DE PLACEMENT EN EMPLOI : PAR UN PARTENAIRE FINANCE PAR LE CD</vt:lpstr>
      <vt:lpstr>Pôle emploi</vt:lpstr>
      <vt:lpstr>DIAGNOSTIC PROJET ENTREPRENARIAL : PAR UN PARTENAIRE FINANCE PAR LE CD</vt:lpstr>
      <vt:lpstr>Les Référents uniques Sociaux</vt:lpstr>
    </vt:vector>
  </TitlesOfParts>
  <Company>CGPA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bodet</dc:creator>
  <cp:lastModifiedBy>Fournier Marianne</cp:lastModifiedBy>
  <cp:revision>237</cp:revision>
  <cp:lastPrinted>2019-02-12T12:41:29Z</cp:lastPrinted>
  <dcterms:created xsi:type="dcterms:W3CDTF">2014-07-01T14:27:18Z</dcterms:created>
  <dcterms:modified xsi:type="dcterms:W3CDTF">2021-07-13T08:02:53Z</dcterms:modified>
</cp:coreProperties>
</file>